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5143500" cx="9144000"/>
  <p:notesSz cx="6858000" cy="9144000"/>
  <p:embeddedFontLst>
    <p:embeddedFont>
      <p:font typeface="Roboto"/>
      <p:regular r:id="rId30"/>
      <p:bold r:id="rId31"/>
      <p:italic r:id="rId32"/>
      <p:boldItalic r:id="rId33"/>
    </p:embeddedFont>
    <p:embeddedFont>
      <p:font typeface="PT Sans Narrow"/>
      <p:regular r:id="rId34"/>
      <p:bold r:id="rId35"/>
    </p:embeddedFont>
    <p:embeddedFont>
      <p:font typeface="Open Sans"/>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8168EE6-C7A6-4578-A58E-A61403A5A542}">
  <a:tblStyle styleId="{78168EE6-C7A6-4578-A58E-A61403A5A54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bold.fntdata"/><Relationship Id="rId30" Type="http://schemas.openxmlformats.org/officeDocument/2006/relationships/font" Target="fonts/Roboto-regular.fntdata"/><Relationship Id="rId11" Type="http://schemas.openxmlformats.org/officeDocument/2006/relationships/slide" Target="slides/slide5.xml"/><Relationship Id="rId33" Type="http://schemas.openxmlformats.org/officeDocument/2006/relationships/font" Target="fonts/Roboto-boldItalic.fntdata"/><Relationship Id="rId10" Type="http://schemas.openxmlformats.org/officeDocument/2006/relationships/slide" Target="slides/slide4.xml"/><Relationship Id="rId32" Type="http://schemas.openxmlformats.org/officeDocument/2006/relationships/font" Target="fonts/Roboto-italic.fntdata"/><Relationship Id="rId13" Type="http://schemas.openxmlformats.org/officeDocument/2006/relationships/slide" Target="slides/slide7.xml"/><Relationship Id="rId35" Type="http://schemas.openxmlformats.org/officeDocument/2006/relationships/font" Target="fonts/PTSansNarrow-bold.fntdata"/><Relationship Id="rId12" Type="http://schemas.openxmlformats.org/officeDocument/2006/relationships/slide" Target="slides/slide6.xml"/><Relationship Id="rId34" Type="http://schemas.openxmlformats.org/officeDocument/2006/relationships/font" Target="fonts/PTSansNarrow-regular.fntdata"/><Relationship Id="rId15" Type="http://schemas.openxmlformats.org/officeDocument/2006/relationships/slide" Target="slides/slide9.xml"/><Relationship Id="rId37" Type="http://schemas.openxmlformats.org/officeDocument/2006/relationships/font" Target="fonts/OpenSans-bold.fntdata"/><Relationship Id="rId14" Type="http://schemas.openxmlformats.org/officeDocument/2006/relationships/slide" Target="slides/slide8.xml"/><Relationship Id="rId36" Type="http://schemas.openxmlformats.org/officeDocument/2006/relationships/font" Target="fonts/OpenSans-regular.fntdata"/><Relationship Id="rId17" Type="http://schemas.openxmlformats.org/officeDocument/2006/relationships/slide" Target="slides/slide11.xml"/><Relationship Id="rId39" Type="http://schemas.openxmlformats.org/officeDocument/2006/relationships/font" Target="fonts/OpenSans-boldItalic.fntdata"/><Relationship Id="rId16" Type="http://schemas.openxmlformats.org/officeDocument/2006/relationships/slide" Target="slides/slide10.xml"/><Relationship Id="rId38" Type="http://schemas.openxmlformats.org/officeDocument/2006/relationships/font" Target="fonts/OpenSans-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44992efb59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44992efb59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45a65e47ea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45a65e47ea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62c15f93ae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62c15f93ae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62c15f93ae_2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62c15f93ae_2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62be8ea35e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62be8ea35e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execute PySpark in a local mode, adjusting the number of cores utilized. </a:t>
            </a:r>
            <a:r>
              <a:rPr lang="en"/>
              <a:t>We notice a consistent decline in latency as the no of cores increase until reaching 3. This illustrates the impact of distributing data processing across multiple CPU cores. However, with 4 cores, a slight latency increase is noticed.</a:t>
            </a:r>
            <a:r>
              <a:rPr lang="en" sz="1200">
                <a:solidFill>
                  <a:srgbClr val="D1D5DB"/>
                </a:solidFill>
                <a:highlight>
                  <a:srgbClr val="343541"/>
                </a:highlight>
                <a:latin typeface="Roboto"/>
                <a:ea typeface="Roboto"/>
                <a:cs typeface="Roboto"/>
                <a:sym typeface="Roboto"/>
              </a:rPr>
              <a:t> </a:t>
            </a:r>
            <a:r>
              <a:rPr lang="en"/>
              <a:t>We hypothesize that employing many cores prompts resource competition among jobs, leading to additional context switches and a subsequent marginal rise in latency.</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62c15ca983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62c15ca983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Similar observation holds for both Apple M1 and Intel i5 CPUs.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62c15f93ae_2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62c15f93ae_2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for CPU usage, we observe a steady increase with no of cores utilized. Increasing no of cores allows more tasks to be processed simultaneously which leads to higher CPU utilization as more cores are active at the same time.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44992efb59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44992efb59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These are all our results compiled into a single table.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62c15f93ae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62c15f93ae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Overall, we </a:t>
            </a:r>
            <a:r>
              <a:rPr lang="en"/>
              <a:t>observe</a:t>
            </a:r>
            <a:r>
              <a:rPr lang="en"/>
              <a:t> </a:t>
            </a:r>
            <a:r>
              <a:rPr lang="en"/>
              <a:t>latency</a:t>
            </a:r>
            <a:r>
              <a:rPr lang="en"/>
              <a:t> in </a:t>
            </a:r>
            <a:r>
              <a:rPr lang="en"/>
              <a:t>Apple M1 were much lower than Intel i5. </a:t>
            </a:r>
            <a:endParaRPr/>
          </a:p>
          <a:p>
            <a:pPr indent="0" lvl="0" marL="0" rtl="0" algn="l">
              <a:spcBef>
                <a:spcPts val="0"/>
              </a:spcBef>
              <a:spcAft>
                <a:spcPts val="0"/>
              </a:spcAft>
              <a:buNone/>
            </a:pPr>
            <a:r>
              <a:rPr lang="en"/>
              <a:t>CPU Utilization is almost similar for M1 and i5.</a:t>
            </a:r>
            <a:endParaRPr/>
          </a:p>
          <a:p>
            <a:pPr indent="0" lvl="0" marL="0" rtl="0" algn="l">
              <a:spcBef>
                <a:spcPts val="0"/>
              </a:spcBef>
              <a:spcAft>
                <a:spcPts val="0"/>
              </a:spcAft>
              <a:buNone/>
            </a:pPr>
            <a:r>
              <a:rPr lang="en"/>
              <a:t>Memory utilization was higher in Intel i5 across number of cores.</a:t>
            </a:r>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62c15f93a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262c15f93a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Coming to model performances, we observe that Logistic Regression performs the best on </a:t>
            </a:r>
            <a:r>
              <a:rPr lang="en"/>
              <a:t>binary</a:t>
            </a:r>
            <a:r>
              <a:rPr lang="en"/>
              <a:t> sentiment classification on every evaluation metric. All models achieve over 90% accuracy and F1 score.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44992efb5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44992efb5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62c15f93ae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262c15f93ae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are the CPU and Memory utilization plots for M1 and i5.</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62c15f93ae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262c15f93ae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45a65e47ea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245a65e47ea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45a65e47ea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245a65e47ea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44992efb59_1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44992efb59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44992efb59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44992efb59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44992efb59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44992efb59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45a65e47ea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45a65e47ea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44992efb59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44992efb59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62c15f93ae_2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62c15f93ae_2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45a65e47ea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45a65e47ea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400"/>
              <a:buNone/>
              <a:defRPr sz="5400"/>
            </a:lvl1pPr>
            <a:lvl2pPr lvl="1" rtl="0" algn="ctr">
              <a:spcBef>
                <a:spcPts val="0"/>
              </a:spcBef>
              <a:spcAft>
                <a:spcPts val="0"/>
              </a:spcAft>
              <a:buSzPts val="5400"/>
              <a:buNone/>
              <a:defRPr sz="5400"/>
            </a:lvl2pPr>
            <a:lvl3pPr lvl="2" rtl="0" algn="ctr">
              <a:spcBef>
                <a:spcPts val="0"/>
              </a:spcBef>
              <a:spcAft>
                <a:spcPts val="0"/>
              </a:spcAft>
              <a:buSzPts val="5400"/>
              <a:buNone/>
              <a:defRPr sz="5400"/>
            </a:lvl3pPr>
            <a:lvl4pPr lvl="3" rtl="0" algn="ctr">
              <a:spcBef>
                <a:spcPts val="0"/>
              </a:spcBef>
              <a:spcAft>
                <a:spcPts val="0"/>
              </a:spcAft>
              <a:buSzPts val="5400"/>
              <a:buNone/>
              <a:defRPr sz="5400"/>
            </a:lvl4pPr>
            <a:lvl5pPr lvl="4" rtl="0" algn="ctr">
              <a:spcBef>
                <a:spcPts val="0"/>
              </a:spcBef>
              <a:spcAft>
                <a:spcPts val="0"/>
              </a:spcAft>
              <a:buSzPts val="5400"/>
              <a:buNone/>
              <a:defRPr sz="5400"/>
            </a:lvl5pPr>
            <a:lvl6pPr lvl="5" rtl="0" algn="ctr">
              <a:spcBef>
                <a:spcPts val="0"/>
              </a:spcBef>
              <a:spcAft>
                <a:spcPts val="0"/>
              </a:spcAft>
              <a:buSzPts val="5400"/>
              <a:buNone/>
              <a:defRPr sz="5400"/>
            </a:lvl6pPr>
            <a:lvl7pPr lvl="6" rtl="0" algn="ctr">
              <a:spcBef>
                <a:spcPts val="0"/>
              </a:spcBef>
              <a:spcAft>
                <a:spcPts val="0"/>
              </a:spcAft>
              <a:buSzPts val="5400"/>
              <a:buNone/>
              <a:defRPr sz="5400"/>
            </a:lvl7pPr>
            <a:lvl8pPr lvl="7" rtl="0" algn="ctr">
              <a:spcBef>
                <a:spcPts val="0"/>
              </a:spcBef>
              <a:spcAft>
                <a:spcPts val="0"/>
              </a:spcAft>
              <a:buSzPts val="5400"/>
              <a:buNone/>
              <a:defRPr sz="5400"/>
            </a:lvl8pPr>
            <a:lvl9pPr lvl="8" rtl="0"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400"/>
              <a:buNone/>
              <a:defRPr sz="2400"/>
            </a:lvl1pPr>
            <a:lvl2pPr lvl="1" rtl="0" algn="ctr">
              <a:lnSpc>
                <a:spcPct val="100000"/>
              </a:lnSpc>
              <a:spcBef>
                <a:spcPts val="0"/>
              </a:spcBef>
              <a:spcAft>
                <a:spcPts val="0"/>
              </a:spcAft>
              <a:buSzPts val="2400"/>
              <a:buNone/>
              <a:defRPr sz="2400"/>
            </a:lvl2pPr>
            <a:lvl3pPr lvl="2" rtl="0" algn="ctr">
              <a:lnSpc>
                <a:spcPct val="100000"/>
              </a:lnSpc>
              <a:spcBef>
                <a:spcPts val="0"/>
              </a:spcBef>
              <a:spcAft>
                <a:spcPts val="0"/>
              </a:spcAft>
              <a:buSzPts val="2400"/>
              <a:buNone/>
              <a:defRPr sz="2400"/>
            </a:lvl3pPr>
            <a:lvl4pPr lvl="3" rtl="0" algn="ctr">
              <a:lnSpc>
                <a:spcPct val="100000"/>
              </a:lnSpc>
              <a:spcBef>
                <a:spcPts val="0"/>
              </a:spcBef>
              <a:spcAft>
                <a:spcPts val="0"/>
              </a:spcAft>
              <a:buSzPts val="2400"/>
              <a:buNone/>
              <a:defRPr sz="2400"/>
            </a:lvl4pPr>
            <a:lvl5pPr lvl="4" rtl="0" algn="ctr">
              <a:lnSpc>
                <a:spcPct val="100000"/>
              </a:lnSpc>
              <a:spcBef>
                <a:spcPts val="0"/>
              </a:spcBef>
              <a:spcAft>
                <a:spcPts val="0"/>
              </a:spcAft>
              <a:buSzPts val="2400"/>
              <a:buNone/>
              <a:defRPr sz="2400"/>
            </a:lvl5pPr>
            <a:lvl6pPr lvl="5" rtl="0" algn="ctr">
              <a:lnSpc>
                <a:spcPct val="100000"/>
              </a:lnSpc>
              <a:spcBef>
                <a:spcPts val="0"/>
              </a:spcBef>
              <a:spcAft>
                <a:spcPts val="0"/>
              </a:spcAft>
              <a:buSzPts val="2400"/>
              <a:buNone/>
              <a:defRPr sz="2400"/>
            </a:lvl6pPr>
            <a:lvl7pPr lvl="6" rtl="0" algn="ctr">
              <a:lnSpc>
                <a:spcPct val="100000"/>
              </a:lnSpc>
              <a:spcBef>
                <a:spcPts val="0"/>
              </a:spcBef>
              <a:spcAft>
                <a:spcPts val="0"/>
              </a:spcAft>
              <a:buSzPts val="2400"/>
              <a:buNone/>
              <a:defRPr sz="2400"/>
            </a:lvl7pPr>
            <a:lvl8pPr lvl="7" rtl="0" algn="ctr">
              <a:lnSpc>
                <a:spcPct val="100000"/>
              </a:lnSpc>
              <a:spcBef>
                <a:spcPts val="0"/>
              </a:spcBef>
              <a:spcAft>
                <a:spcPts val="0"/>
              </a:spcAft>
              <a:buSzPts val="2400"/>
              <a:buNone/>
              <a:defRPr sz="2400"/>
            </a:lvl8pPr>
            <a:lvl9pPr lvl="8" rtl="0"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accent3"/>
              </a:buClr>
              <a:buSzPts val="13000"/>
              <a:buNone/>
              <a:defRPr sz="13000">
                <a:solidFill>
                  <a:schemeClr val="accent3"/>
                </a:solidFill>
              </a:defRPr>
            </a:lvl1pPr>
            <a:lvl2pPr lvl="1" rtl="0" algn="ctr">
              <a:spcBef>
                <a:spcPts val="0"/>
              </a:spcBef>
              <a:spcAft>
                <a:spcPts val="0"/>
              </a:spcAft>
              <a:buClr>
                <a:schemeClr val="accent3"/>
              </a:buClr>
              <a:buSzPts val="13000"/>
              <a:buNone/>
              <a:defRPr sz="13000">
                <a:solidFill>
                  <a:schemeClr val="accent3"/>
                </a:solidFill>
              </a:defRPr>
            </a:lvl2pPr>
            <a:lvl3pPr lvl="2" rtl="0" algn="ctr">
              <a:spcBef>
                <a:spcPts val="0"/>
              </a:spcBef>
              <a:spcAft>
                <a:spcPts val="0"/>
              </a:spcAft>
              <a:buClr>
                <a:schemeClr val="accent3"/>
              </a:buClr>
              <a:buSzPts val="13000"/>
              <a:buNone/>
              <a:defRPr sz="13000">
                <a:solidFill>
                  <a:schemeClr val="accent3"/>
                </a:solidFill>
              </a:defRPr>
            </a:lvl3pPr>
            <a:lvl4pPr lvl="3" rtl="0" algn="ctr">
              <a:spcBef>
                <a:spcPts val="0"/>
              </a:spcBef>
              <a:spcAft>
                <a:spcPts val="0"/>
              </a:spcAft>
              <a:buClr>
                <a:schemeClr val="accent3"/>
              </a:buClr>
              <a:buSzPts val="13000"/>
              <a:buNone/>
              <a:defRPr sz="13000">
                <a:solidFill>
                  <a:schemeClr val="accent3"/>
                </a:solidFill>
              </a:defRPr>
            </a:lvl4pPr>
            <a:lvl5pPr lvl="4" rtl="0" algn="ctr">
              <a:spcBef>
                <a:spcPts val="0"/>
              </a:spcBef>
              <a:spcAft>
                <a:spcPts val="0"/>
              </a:spcAft>
              <a:buClr>
                <a:schemeClr val="accent3"/>
              </a:buClr>
              <a:buSzPts val="13000"/>
              <a:buNone/>
              <a:defRPr sz="13000">
                <a:solidFill>
                  <a:schemeClr val="accent3"/>
                </a:solidFill>
              </a:defRPr>
            </a:lvl5pPr>
            <a:lvl6pPr lvl="5" rtl="0" algn="ctr">
              <a:spcBef>
                <a:spcPts val="0"/>
              </a:spcBef>
              <a:spcAft>
                <a:spcPts val="0"/>
              </a:spcAft>
              <a:buClr>
                <a:schemeClr val="accent3"/>
              </a:buClr>
              <a:buSzPts val="13000"/>
              <a:buNone/>
              <a:defRPr sz="13000">
                <a:solidFill>
                  <a:schemeClr val="accent3"/>
                </a:solidFill>
              </a:defRPr>
            </a:lvl6pPr>
            <a:lvl7pPr lvl="6" rtl="0" algn="ctr">
              <a:spcBef>
                <a:spcPts val="0"/>
              </a:spcBef>
              <a:spcAft>
                <a:spcPts val="0"/>
              </a:spcAft>
              <a:buClr>
                <a:schemeClr val="accent3"/>
              </a:buClr>
              <a:buSzPts val="13000"/>
              <a:buNone/>
              <a:defRPr sz="13000">
                <a:solidFill>
                  <a:schemeClr val="accent3"/>
                </a:solidFill>
              </a:defRPr>
            </a:lvl7pPr>
            <a:lvl8pPr lvl="7" rtl="0" algn="ctr">
              <a:spcBef>
                <a:spcPts val="0"/>
              </a:spcBef>
              <a:spcAft>
                <a:spcPts val="0"/>
              </a:spcAft>
              <a:buClr>
                <a:schemeClr val="accent3"/>
              </a:buClr>
              <a:buSzPts val="13000"/>
              <a:buNone/>
              <a:defRPr sz="13000">
                <a:solidFill>
                  <a:schemeClr val="accent3"/>
                </a:solidFill>
              </a:defRPr>
            </a:lvl8pPr>
            <a:lvl9pPr lvl="8" rtl="0"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a:lvl1pPr>
            <a:lvl2pPr lvl="1" rtl="0" algn="ctr">
              <a:spcBef>
                <a:spcPts val="0"/>
              </a:spcBef>
              <a:spcAft>
                <a:spcPts val="0"/>
              </a:spcAft>
              <a:buSzPts val="3600"/>
              <a:buNone/>
              <a:defRPr/>
            </a:lvl2pPr>
            <a:lvl3pPr lvl="2" rtl="0" algn="ctr">
              <a:spcBef>
                <a:spcPts val="0"/>
              </a:spcBef>
              <a:spcAft>
                <a:spcPts val="0"/>
              </a:spcAft>
              <a:buSzPts val="3600"/>
              <a:buNone/>
              <a:defRPr/>
            </a:lvl3pPr>
            <a:lvl4pPr lvl="3" rtl="0" algn="ctr">
              <a:spcBef>
                <a:spcPts val="0"/>
              </a:spcBef>
              <a:spcAft>
                <a:spcPts val="0"/>
              </a:spcAft>
              <a:buSzPts val="3600"/>
              <a:buNone/>
              <a:defRPr/>
            </a:lvl4pPr>
            <a:lvl5pPr lvl="4" rtl="0" algn="ctr">
              <a:spcBef>
                <a:spcPts val="0"/>
              </a:spcBef>
              <a:spcAft>
                <a:spcPts val="0"/>
              </a:spcAft>
              <a:buSzPts val="3600"/>
              <a:buNone/>
              <a:defRPr/>
            </a:lvl5pPr>
            <a:lvl6pPr lvl="5" rtl="0" algn="ctr">
              <a:spcBef>
                <a:spcPts val="0"/>
              </a:spcBef>
              <a:spcAft>
                <a:spcPts val="0"/>
              </a:spcAft>
              <a:buSzPts val="3600"/>
              <a:buNone/>
              <a:defRPr/>
            </a:lvl6pPr>
            <a:lvl7pPr lvl="6" rtl="0" algn="ctr">
              <a:spcBef>
                <a:spcPts val="0"/>
              </a:spcBef>
              <a:spcAft>
                <a:spcPts val="0"/>
              </a:spcAft>
              <a:buSzPts val="3600"/>
              <a:buNone/>
              <a:defRPr/>
            </a:lvl7pPr>
            <a:lvl8pPr lvl="7" rtl="0" algn="ctr">
              <a:spcBef>
                <a:spcPts val="0"/>
              </a:spcBef>
              <a:spcAft>
                <a:spcPts val="0"/>
              </a:spcAft>
              <a:buSzPts val="3600"/>
              <a:buNone/>
              <a:defRPr/>
            </a:lvl8pPr>
            <a:lvl9pPr lvl="8" rtl="0"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dk2"/>
              </a:buClr>
              <a:buSzPts val="5400"/>
              <a:buNone/>
              <a:defRPr b="0" sz="5400">
                <a:solidFill>
                  <a:schemeClr val="dk2"/>
                </a:solidFill>
              </a:defRPr>
            </a:lvl1pPr>
            <a:lvl2pPr lvl="1" rtl="0">
              <a:spcBef>
                <a:spcPts val="0"/>
              </a:spcBef>
              <a:spcAft>
                <a:spcPts val="0"/>
              </a:spcAft>
              <a:buClr>
                <a:schemeClr val="dk2"/>
              </a:buClr>
              <a:buSzPts val="5400"/>
              <a:buNone/>
              <a:defRPr b="0" sz="5400">
                <a:solidFill>
                  <a:schemeClr val="dk2"/>
                </a:solidFill>
              </a:defRPr>
            </a:lvl2pPr>
            <a:lvl3pPr lvl="2" rtl="0">
              <a:spcBef>
                <a:spcPts val="0"/>
              </a:spcBef>
              <a:spcAft>
                <a:spcPts val="0"/>
              </a:spcAft>
              <a:buClr>
                <a:schemeClr val="dk2"/>
              </a:buClr>
              <a:buSzPts val="5400"/>
              <a:buNone/>
              <a:defRPr b="0" sz="5400">
                <a:solidFill>
                  <a:schemeClr val="dk2"/>
                </a:solidFill>
              </a:defRPr>
            </a:lvl3pPr>
            <a:lvl4pPr lvl="3" rtl="0">
              <a:spcBef>
                <a:spcPts val="0"/>
              </a:spcBef>
              <a:spcAft>
                <a:spcPts val="0"/>
              </a:spcAft>
              <a:buClr>
                <a:schemeClr val="dk2"/>
              </a:buClr>
              <a:buSzPts val="5400"/>
              <a:buNone/>
              <a:defRPr b="0" sz="5400">
                <a:solidFill>
                  <a:schemeClr val="dk2"/>
                </a:solidFill>
              </a:defRPr>
            </a:lvl4pPr>
            <a:lvl5pPr lvl="4" rtl="0">
              <a:spcBef>
                <a:spcPts val="0"/>
              </a:spcBef>
              <a:spcAft>
                <a:spcPts val="0"/>
              </a:spcAft>
              <a:buClr>
                <a:schemeClr val="dk2"/>
              </a:buClr>
              <a:buSzPts val="5400"/>
              <a:buNone/>
              <a:defRPr b="0" sz="5400">
                <a:solidFill>
                  <a:schemeClr val="dk2"/>
                </a:solidFill>
              </a:defRPr>
            </a:lvl5pPr>
            <a:lvl6pPr lvl="5" rtl="0">
              <a:spcBef>
                <a:spcPts val="0"/>
              </a:spcBef>
              <a:spcAft>
                <a:spcPts val="0"/>
              </a:spcAft>
              <a:buClr>
                <a:schemeClr val="dk2"/>
              </a:buClr>
              <a:buSzPts val="5400"/>
              <a:buNone/>
              <a:defRPr b="0" sz="5400">
                <a:solidFill>
                  <a:schemeClr val="dk2"/>
                </a:solidFill>
              </a:defRPr>
            </a:lvl6pPr>
            <a:lvl7pPr lvl="6" rtl="0">
              <a:spcBef>
                <a:spcPts val="0"/>
              </a:spcBef>
              <a:spcAft>
                <a:spcPts val="0"/>
              </a:spcAft>
              <a:buClr>
                <a:schemeClr val="dk2"/>
              </a:buClr>
              <a:buSzPts val="5400"/>
              <a:buNone/>
              <a:defRPr b="0" sz="5400">
                <a:solidFill>
                  <a:schemeClr val="dk2"/>
                </a:solidFill>
              </a:defRPr>
            </a:lvl7pPr>
            <a:lvl8pPr lvl="7" rtl="0">
              <a:spcBef>
                <a:spcPts val="0"/>
              </a:spcBef>
              <a:spcAft>
                <a:spcPts val="0"/>
              </a:spcAft>
              <a:buClr>
                <a:schemeClr val="dk2"/>
              </a:buClr>
              <a:buSzPts val="5400"/>
              <a:buNone/>
              <a:defRPr b="0" sz="5400">
                <a:solidFill>
                  <a:schemeClr val="dk2"/>
                </a:solidFill>
              </a:defRPr>
            </a:lvl8pPr>
            <a:lvl9pPr lvl="8" rtl="0">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0"/>
              </a:spcBef>
              <a:spcAft>
                <a:spcPts val="0"/>
              </a:spcAft>
              <a:buClr>
                <a:schemeClr val="lt1"/>
              </a:buClr>
              <a:buSzPts val="1400"/>
              <a:buChar char="■"/>
              <a:defRPr>
                <a:solidFill>
                  <a:schemeClr val="lt1"/>
                </a:solidFill>
              </a:defRPr>
            </a:lvl3pPr>
            <a:lvl4pPr indent="-317500" lvl="3" marL="1828800" rtl="0">
              <a:spcBef>
                <a:spcPts val="0"/>
              </a:spcBef>
              <a:spcAft>
                <a:spcPts val="0"/>
              </a:spcAft>
              <a:buClr>
                <a:schemeClr val="lt1"/>
              </a:buClr>
              <a:buSzPts val="1400"/>
              <a:buChar char="●"/>
              <a:defRPr>
                <a:solidFill>
                  <a:schemeClr val="lt1"/>
                </a:solidFill>
              </a:defRPr>
            </a:lvl4pPr>
            <a:lvl5pPr indent="-317500" lvl="4" marL="2286000" rtl="0">
              <a:spcBef>
                <a:spcPts val="0"/>
              </a:spcBef>
              <a:spcAft>
                <a:spcPts val="0"/>
              </a:spcAft>
              <a:buClr>
                <a:schemeClr val="lt1"/>
              </a:buClr>
              <a:buSzPts val="1400"/>
              <a:buChar char="○"/>
              <a:defRPr>
                <a:solidFill>
                  <a:schemeClr val="lt1"/>
                </a:solidFill>
              </a:defRPr>
            </a:lvl5pPr>
            <a:lvl6pPr indent="-317500" lvl="5" marL="2743200" rtl="0">
              <a:spcBef>
                <a:spcPts val="0"/>
              </a:spcBef>
              <a:spcAft>
                <a:spcPts val="0"/>
              </a:spcAft>
              <a:buClr>
                <a:schemeClr val="lt1"/>
              </a:buClr>
              <a:buSzPts val="1400"/>
              <a:buChar char="■"/>
              <a:defRPr>
                <a:solidFill>
                  <a:schemeClr val="lt1"/>
                </a:solidFill>
              </a:defRPr>
            </a:lvl6pPr>
            <a:lvl7pPr indent="-317500" lvl="6" marL="3200400" rtl="0">
              <a:spcBef>
                <a:spcPts val="0"/>
              </a:spcBef>
              <a:spcAft>
                <a:spcPts val="0"/>
              </a:spcAft>
              <a:buClr>
                <a:schemeClr val="lt1"/>
              </a:buClr>
              <a:buSzPts val="1400"/>
              <a:buChar char="●"/>
              <a:defRPr>
                <a:solidFill>
                  <a:schemeClr val="lt1"/>
                </a:solidFill>
              </a:defRPr>
            </a:lvl7pPr>
            <a:lvl8pPr indent="-317500" lvl="7" marL="3657600" rtl="0">
              <a:spcBef>
                <a:spcPts val="0"/>
              </a:spcBef>
              <a:spcAft>
                <a:spcPts val="0"/>
              </a:spcAft>
              <a:buClr>
                <a:schemeClr val="lt1"/>
              </a:buClr>
              <a:buSzPts val="1400"/>
              <a:buChar char="○"/>
              <a:defRPr>
                <a:solidFill>
                  <a:schemeClr val="lt1"/>
                </a:solidFill>
              </a:defRPr>
            </a:lvl8pPr>
            <a:lvl9pPr indent="-317500" lvl="8" marL="4114800" rtl="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latin typeface="Open Sans"/>
                <a:ea typeface="Open Sans"/>
                <a:cs typeface="Open Sans"/>
                <a:sym typeface="Open Sans"/>
              </a:defRPr>
            </a:lvl1pPr>
            <a:lvl2pPr lvl="1" rtl="0" algn="r">
              <a:buNone/>
              <a:defRPr sz="1000">
                <a:solidFill>
                  <a:schemeClr val="dk2"/>
                </a:solidFill>
                <a:latin typeface="Open Sans"/>
                <a:ea typeface="Open Sans"/>
                <a:cs typeface="Open Sans"/>
                <a:sym typeface="Open Sans"/>
              </a:defRPr>
            </a:lvl2pPr>
            <a:lvl3pPr lvl="2" rtl="0" algn="r">
              <a:buNone/>
              <a:defRPr sz="1000">
                <a:solidFill>
                  <a:schemeClr val="dk2"/>
                </a:solidFill>
                <a:latin typeface="Open Sans"/>
                <a:ea typeface="Open Sans"/>
                <a:cs typeface="Open Sans"/>
                <a:sym typeface="Open Sans"/>
              </a:defRPr>
            </a:lvl3pPr>
            <a:lvl4pPr lvl="3" rtl="0" algn="r">
              <a:buNone/>
              <a:defRPr sz="1000">
                <a:solidFill>
                  <a:schemeClr val="dk2"/>
                </a:solidFill>
                <a:latin typeface="Open Sans"/>
                <a:ea typeface="Open Sans"/>
                <a:cs typeface="Open Sans"/>
                <a:sym typeface="Open Sans"/>
              </a:defRPr>
            </a:lvl4pPr>
            <a:lvl5pPr lvl="4" rtl="0" algn="r">
              <a:buNone/>
              <a:defRPr sz="1000">
                <a:solidFill>
                  <a:schemeClr val="dk2"/>
                </a:solidFill>
                <a:latin typeface="Open Sans"/>
                <a:ea typeface="Open Sans"/>
                <a:cs typeface="Open Sans"/>
                <a:sym typeface="Open Sans"/>
              </a:defRPr>
            </a:lvl5pPr>
            <a:lvl6pPr lvl="5" rtl="0" algn="r">
              <a:buNone/>
              <a:defRPr sz="1000">
                <a:solidFill>
                  <a:schemeClr val="dk2"/>
                </a:solidFill>
                <a:latin typeface="Open Sans"/>
                <a:ea typeface="Open Sans"/>
                <a:cs typeface="Open Sans"/>
                <a:sym typeface="Open Sans"/>
              </a:defRPr>
            </a:lvl6pPr>
            <a:lvl7pPr lvl="6" rtl="0" algn="r">
              <a:buNone/>
              <a:defRPr sz="1000">
                <a:solidFill>
                  <a:schemeClr val="dk2"/>
                </a:solidFill>
                <a:latin typeface="Open Sans"/>
                <a:ea typeface="Open Sans"/>
                <a:cs typeface="Open Sans"/>
                <a:sym typeface="Open Sans"/>
              </a:defRPr>
            </a:lvl7pPr>
            <a:lvl8pPr lvl="7" rtl="0" algn="r">
              <a:buNone/>
              <a:defRPr sz="1000">
                <a:solidFill>
                  <a:schemeClr val="dk2"/>
                </a:solidFill>
                <a:latin typeface="Open Sans"/>
                <a:ea typeface="Open Sans"/>
                <a:cs typeface="Open Sans"/>
                <a:sym typeface="Open Sans"/>
              </a:defRPr>
            </a:lvl8pPr>
            <a:lvl9pPr lvl="8" rtl="0"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9.png"/><Relationship Id="rId4" Type="http://schemas.openxmlformats.org/officeDocument/2006/relationships/image" Target="../media/image10.png"/><Relationship Id="rId5" Type="http://schemas.openxmlformats.org/officeDocument/2006/relationships/image" Target="../media/image8.png"/><Relationship Id="rId6"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cseweb.ucsd.edu/~jmcauley/datasets/amazon_v2/"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4.png"/><Relationship Id="rId6"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5.png"/><Relationship Id="rId4" Type="http://schemas.openxmlformats.org/officeDocument/2006/relationships/image" Target="../media/image18.png"/><Relationship Id="rId5" Type="http://schemas.openxmlformats.org/officeDocument/2006/relationships/image" Target="../media/image17.png"/><Relationship Id="rId6"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2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3"/>
          <p:cNvSpPr txBox="1"/>
          <p:nvPr>
            <p:ph type="ctrTitle"/>
          </p:nvPr>
        </p:nvSpPr>
        <p:spPr>
          <a:xfrm>
            <a:off x="1127050" y="1949750"/>
            <a:ext cx="6705900" cy="1065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2860">
                <a:solidFill>
                  <a:srgbClr val="434343"/>
                </a:solidFill>
              </a:rPr>
              <a:t>Harnessing the Power of Big Data: A Big Data Analysis of Digital Music Reviews using PySpark</a:t>
            </a:r>
            <a:endParaRPr sz="2860">
              <a:solidFill>
                <a:srgbClr val="434343"/>
              </a:solidFill>
            </a:endParaRPr>
          </a:p>
        </p:txBody>
      </p:sp>
      <p:sp>
        <p:nvSpPr>
          <p:cNvPr id="67" name="Google Shape;67;p13"/>
          <p:cNvSpPr txBox="1"/>
          <p:nvPr/>
        </p:nvSpPr>
        <p:spPr>
          <a:xfrm>
            <a:off x="1650300" y="3328250"/>
            <a:ext cx="5843400" cy="615600"/>
          </a:xfrm>
          <a:prstGeom prst="rect">
            <a:avLst/>
          </a:prstGeom>
          <a:noFill/>
          <a:ln cap="flat" cmpd="sng" w="3810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Open Sans"/>
                <a:ea typeface="Open Sans"/>
                <a:cs typeface="Open Sans"/>
                <a:sym typeface="Open Sans"/>
              </a:rPr>
              <a:t>Team members:</a:t>
            </a:r>
            <a:endParaRPr>
              <a:latin typeface="Open Sans"/>
              <a:ea typeface="Open Sans"/>
              <a:cs typeface="Open Sans"/>
              <a:sym typeface="Open Sans"/>
            </a:endParaRPr>
          </a:p>
          <a:p>
            <a:pPr indent="0" lvl="0" marL="0" rtl="0" algn="ctr">
              <a:spcBef>
                <a:spcPts val="0"/>
              </a:spcBef>
              <a:spcAft>
                <a:spcPts val="0"/>
              </a:spcAft>
              <a:buNone/>
            </a:pPr>
            <a:r>
              <a:rPr lang="en">
                <a:latin typeface="Open Sans"/>
                <a:ea typeface="Open Sans"/>
                <a:cs typeface="Open Sans"/>
                <a:sym typeface="Open Sans"/>
              </a:rPr>
              <a:t>Charchit Saraswat,Debanjan Mondal, Niyati Sharma, Siddharth Jain</a:t>
            </a:r>
            <a:endParaRPr>
              <a:latin typeface="Open Sans"/>
              <a:ea typeface="Open Sans"/>
              <a:cs typeface="Open Sans"/>
              <a:sym typeface="Open Sans"/>
            </a:endParaRPr>
          </a:p>
        </p:txBody>
      </p:sp>
      <p:sp>
        <p:nvSpPr>
          <p:cNvPr id="68" name="Google Shape;68;p13"/>
          <p:cNvSpPr txBox="1"/>
          <p:nvPr/>
        </p:nvSpPr>
        <p:spPr>
          <a:xfrm>
            <a:off x="3215950" y="1380350"/>
            <a:ext cx="25281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chemeClr val="accent1"/>
                </a:solidFill>
                <a:latin typeface="Open Sans"/>
                <a:ea typeface="Open Sans"/>
                <a:cs typeface="Open Sans"/>
                <a:sym typeface="Open Sans"/>
              </a:rPr>
              <a:t>CS 532 Project</a:t>
            </a:r>
            <a:endParaRPr b="1" sz="2500">
              <a:solidFill>
                <a:schemeClr val="accent1"/>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2"/>
          <p:cNvSpPr txBox="1"/>
          <p:nvPr>
            <p:ph idx="1" type="body"/>
          </p:nvPr>
        </p:nvSpPr>
        <p:spPr>
          <a:xfrm>
            <a:off x="367000" y="1019700"/>
            <a:ext cx="8520600" cy="3972600"/>
          </a:xfrm>
          <a:prstGeom prst="rect">
            <a:avLst/>
          </a:prstGeom>
          <a:ln cap="flat" cmpd="sng" w="38100">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457200" rtl="0" algn="l">
              <a:spcBef>
                <a:spcPts val="0"/>
              </a:spcBef>
              <a:spcAft>
                <a:spcPts val="0"/>
              </a:spcAft>
              <a:buNone/>
            </a:pPr>
            <a:r>
              <a:t/>
            </a:r>
            <a:endParaRPr b="1" sz="1200">
              <a:latin typeface="Roboto"/>
              <a:ea typeface="Roboto"/>
              <a:cs typeface="Roboto"/>
              <a:sym typeface="Roboto"/>
            </a:endParaRPr>
          </a:p>
          <a:p>
            <a:pPr indent="-304800" lvl="0" marL="457200" rtl="0" algn="l">
              <a:spcBef>
                <a:spcPts val="1200"/>
              </a:spcBef>
              <a:spcAft>
                <a:spcPts val="0"/>
              </a:spcAft>
              <a:buSzPts val="1200"/>
              <a:buFont typeface="Roboto"/>
              <a:buChar char="●"/>
            </a:pPr>
            <a:r>
              <a:rPr b="1" lang="en" sz="1200">
                <a:latin typeface="Roboto"/>
                <a:ea typeface="Roboto"/>
                <a:cs typeface="Roboto"/>
                <a:sym typeface="Roboto"/>
              </a:rPr>
              <a:t>Charchit Saraswat</a:t>
            </a:r>
            <a:r>
              <a:rPr lang="en" sz="1200">
                <a:latin typeface="Roboto"/>
                <a:ea typeface="Roboto"/>
                <a:cs typeface="Roboto"/>
                <a:sym typeface="Roboto"/>
              </a:rPr>
              <a:t>:</a:t>
            </a:r>
            <a:endParaRPr sz="1200">
              <a:latin typeface="Roboto"/>
              <a:ea typeface="Roboto"/>
              <a:cs typeface="Roboto"/>
              <a:sym typeface="Roboto"/>
            </a:endParaRPr>
          </a:p>
          <a:p>
            <a:pPr indent="-304800" lvl="1" marL="914400" rtl="0" algn="l">
              <a:spcBef>
                <a:spcPts val="0"/>
              </a:spcBef>
              <a:spcAft>
                <a:spcPts val="0"/>
              </a:spcAft>
              <a:buSzPts val="1200"/>
              <a:buFont typeface="Roboto"/>
              <a:buChar char="○"/>
            </a:pPr>
            <a:r>
              <a:rPr lang="en" sz="1200">
                <a:latin typeface="Roboto"/>
                <a:ea typeface="Roboto"/>
                <a:cs typeface="Roboto"/>
                <a:sym typeface="Roboto"/>
              </a:rPr>
              <a:t>Write code for monitoring the performance of pyspark using psutil and multi-threading.</a:t>
            </a:r>
            <a:endParaRPr sz="1200">
              <a:latin typeface="Roboto"/>
              <a:ea typeface="Roboto"/>
              <a:cs typeface="Roboto"/>
              <a:sym typeface="Roboto"/>
            </a:endParaRPr>
          </a:p>
          <a:p>
            <a:pPr indent="-304800" lvl="1" marL="914400" rtl="0" algn="l">
              <a:spcBef>
                <a:spcPts val="0"/>
              </a:spcBef>
              <a:spcAft>
                <a:spcPts val="0"/>
              </a:spcAft>
              <a:buSzPts val="1200"/>
              <a:buFont typeface="Roboto"/>
              <a:buChar char="○"/>
            </a:pPr>
            <a:r>
              <a:rPr lang="en" sz="1200">
                <a:latin typeface="Roboto"/>
                <a:ea typeface="Roboto"/>
                <a:cs typeface="Roboto"/>
                <a:sym typeface="Roboto"/>
              </a:rPr>
              <a:t>Created plots from the collected monitoring data.</a:t>
            </a:r>
            <a:endParaRPr sz="1200">
              <a:latin typeface="Roboto"/>
              <a:ea typeface="Roboto"/>
              <a:cs typeface="Roboto"/>
              <a:sym typeface="Roboto"/>
            </a:endParaRPr>
          </a:p>
          <a:p>
            <a:pPr indent="-304800" lvl="0" marL="457200" rtl="0" algn="l">
              <a:spcBef>
                <a:spcPts val="0"/>
              </a:spcBef>
              <a:spcAft>
                <a:spcPts val="0"/>
              </a:spcAft>
              <a:buSzPts val="1200"/>
              <a:buFont typeface="Roboto"/>
              <a:buChar char="●"/>
            </a:pPr>
            <a:r>
              <a:rPr b="1" lang="en" sz="1200">
                <a:latin typeface="Roboto"/>
                <a:ea typeface="Roboto"/>
                <a:cs typeface="Roboto"/>
                <a:sym typeface="Roboto"/>
              </a:rPr>
              <a:t>Debanjan Mondal</a:t>
            </a:r>
            <a:r>
              <a:rPr lang="en" sz="1200">
                <a:latin typeface="Roboto"/>
                <a:ea typeface="Roboto"/>
                <a:cs typeface="Roboto"/>
                <a:sym typeface="Roboto"/>
              </a:rPr>
              <a:t>:</a:t>
            </a:r>
            <a:endParaRPr sz="1200">
              <a:latin typeface="Roboto"/>
              <a:ea typeface="Roboto"/>
              <a:cs typeface="Roboto"/>
              <a:sym typeface="Roboto"/>
            </a:endParaRPr>
          </a:p>
          <a:p>
            <a:pPr indent="-304800" lvl="1" marL="914400" rtl="0" algn="l">
              <a:spcBef>
                <a:spcPts val="0"/>
              </a:spcBef>
              <a:spcAft>
                <a:spcPts val="0"/>
              </a:spcAft>
              <a:buSzPts val="1200"/>
              <a:buFont typeface="Roboto"/>
              <a:buChar char="○"/>
            </a:pPr>
            <a:r>
              <a:rPr lang="en" sz="1200">
                <a:latin typeface="Roboto"/>
                <a:ea typeface="Roboto"/>
                <a:cs typeface="Roboto"/>
                <a:sym typeface="Roboto"/>
              </a:rPr>
              <a:t>Worked on data fetching and pre-processing.</a:t>
            </a:r>
            <a:endParaRPr sz="1200">
              <a:latin typeface="Roboto"/>
              <a:ea typeface="Roboto"/>
              <a:cs typeface="Roboto"/>
              <a:sym typeface="Roboto"/>
            </a:endParaRPr>
          </a:p>
          <a:p>
            <a:pPr indent="-304800" lvl="1" marL="914400" rtl="0" algn="l">
              <a:spcBef>
                <a:spcPts val="0"/>
              </a:spcBef>
              <a:spcAft>
                <a:spcPts val="0"/>
              </a:spcAft>
              <a:buSzPts val="1200"/>
              <a:buFont typeface="Roboto"/>
              <a:buChar char="○"/>
            </a:pPr>
            <a:r>
              <a:rPr lang="en" sz="1200">
                <a:latin typeface="Roboto"/>
                <a:ea typeface="Roboto"/>
                <a:cs typeface="Roboto"/>
                <a:sym typeface="Roboto"/>
              </a:rPr>
              <a:t>Focused on implementation of Naive Bayes, SVM and Logistic Regression in PySparkML</a:t>
            </a:r>
            <a:endParaRPr sz="1200">
              <a:latin typeface="Roboto"/>
              <a:ea typeface="Roboto"/>
              <a:cs typeface="Roboto"/>
              <a:sym typeface="Roboto"/>
            </a:endParaRPr>
          </a:p>
          <a:p>
            <a:pPr indent="-304800" lvl="0" marL="457200" rtl="0" algn="l">
              <a:spcBef>
                <a:spcPts val="0"/>
              </a:spcBef>
              <a:spcAft>
                <a:spcPts val="0"/>
              </a:spcAft>
              <a:buSzPts val="1200"/>
              <a:buFont typeface="Roboto"/>
              <a:buChar char="●"/>
            </a:pPr>
            <a:r>
              <a:rPr b="1" lang="en" sz="1200">
                <a:latin typeface="Roboto"/>
                <a:ea typeface="Roboto"/>
                <a:cs typeface="Roboto"/>
                <a:sym typeface="Roboto"/>
              </a:rPr>
              <a:t>Niyati Sharma:</a:t>
            </a:r>
            <a:endParaRPr b="1" sz="1200">
              <a:latin typeface="Roboto"/>
              <a:ea typeface="Roboto"/>
              <a:cs typeface="Roboto"/>
              <a:sym typeface="Roboto"/>
            </a:endParaRPr>
          </a:p>
          <a:p>
            <a:pPr indent="-304800" lvl="1" marL="914400" rtl="0" algn="l">
              <a:spcBef>
                <a:spcPts val="0"/>
              </a:spcBef>
              <a:spcAft>
                <a:spcPts val="0"/>
              </a:spcAft>
              <a:buSzPts val="1200"/>
              <a:buFont typeface="Roboto"/>
              <a:buChar char="○"/>
            </a:pPr>
            <a:r>
              <a:rPr lang="en" sz="1200">
                <a:latin typeface="Roboto"/>
                <a:ea typeface="Roboto"/>
                <a:cs typeface="Roboto"/>
                <a:sym typeface="Roboto"/>
              </a:rPr>
              <a:t>Installing </a:t>
            </a:r>
            <a:r>
              <a:rPr lang="en" sz="1200">
                <a:latin typeface="Roboto"/>
                <a:ea typeface="Roboto"/>
                <a:cs typeface="Roboto"/>
                <a:sym typeface="Roboto"/>
              </a:rPr>
              <a:t>dependencies </a:t>
            </a:r>
            <a:r>
              <a:rPr lang="en" sz="1200">
                <a:latin typeface="Roboto"/>
                <a:ea typeface="Roboto"/>
                <a:cs typeface="Roboto"/>
                <a:sym typeface="Roboto"/>
              </a:rPr>
              <a:t>and setup environment for Windows OS.</a:t>
            </a:r>
            <a:endParaRPr sz="1200">
              <a:latin typeface="Roboto"/>
              <a:ea typeface="Roboto"/>
              <a:cs typeface="Roboto"/>
              <a:sym typeface="Roboto"/>
            </a:endParaRPr>
          </a:p>
          <a:p>
            <a:pPr indent="-304800" lvl="1" marL="914400" rtl="0" algn="l">
              <a:spcBef>
                <a:spcPts val="0"/>
              </a:spcBef>
              <a:spcAft>
                <a:spcPts val="0"/>
              </a:spcAft>
              <a:buSzPts val="1200"/>
              <a:buFont typeface="Roboto"/>
              <a:buChar char="○"/>
            </a:pPr>
            <a:r>
              <a:rPr lang="en" sz="1200">
                <a:latin typeface="Roboto"/>
                <a:ea typeface="Roboto"/>
                <a:cs typeface="Roboto"/>
                <a:sym typeface="Roboto"/>
              </a:rPr>
              <a:t>Run scripts and analyze the performance metrics on Windows OS.</a:t>
            </a:r>
            <a:endParaRPr sz="1200">
              <a:latin typeface="Roboto"/>
              <a:ea typeface="Roboto"/>
              <a:cs typeface="Roboto"/>
              <a:sym typeface="Roboto"/>
            </a:endParaRPr>
          </a:p>
          <a:p>
            <a:pPr indent="-304800" lvl="0" marL="457200" rtl="0" algn="l">
              <a:spcBef>
                <a:spcPts val="0"/>
              </a:spcBef>
              <a:spcAft>
                <a:spcPts val="0"/>
              </a:spcAft>
              <a:buSzPts val="1200"/>
              <a:buFont typeface="Roboto"/>
              <a:buChar char="●"/>
            </a:pPr>
            <a:r>
              <a:rPr b="1" lang="en" sz="1200">
                <a:latin typeface="Roboto"/>
                <a:ea typeface="Roboto"/>
                <a:cs typeface="Roboto"/>
                <a:sym typeface="Roboto"/>
              </a:rPr>
              <a:t>Siddharth Jain</a:t>
            </a:r>
            <a:r>
              <a:rPr lang="en" sz="1200">
                <a:latin typeface="Roboto"/>
                <a:ea typeface="Roboto"/>
                <a:cs typeface="Roboto"/>
                <a:sym typeface="Roboto"/>
              </a:rPr>
              <a:t>:</a:t>
            </a:r>
            <a:endParaRPr sz="1200">
              <a:latin typeface="Roboto"/>
              <a:ea typeface="Roboto"/>
              <a:cs typeface="Roboto"/>
              <a:sym typeface="Roboto"/>
            </a:endParaRPr>
          </a:p>
          <a:p>
            <a:pPr indent="-304800" lvl="1" marL="914400" rtl="0" algn="l">
              <a:spcBef>
                <a:spcPts val="0"/>
              </a:spcBef>
              <a:spcAft>
                <a:spcPts val="0"/>
              </a:spcAft>
              <a:buSzPts val="1200"/>
              <a:buFont typeface="Roboto"/>
              <a:buChar char="○"/>
            </a:pPr>
            <a:r>
              <a:rPr lang="en" sz="1200">
                <a:latin typeface="Roboto"/>
                <a:ea typeface="Roboto"/>
                <a:cs typeface="Roboto"/>
                <a:sym typeface="Roboto"/>
              </a:rPr>
              <a:t>Installing dependencies and setup environment for Mac OS.</a:t>
            </a:r>
            <a:endParaRPr sz="1200">
              <a:latin typeface="Roboto"/>
              <a:ea typeface="Roboto"/>
              <a:cs typeface="Roboto"/>
              <a:sym typeface="Roboto"/>
            </a:endParaRPr>
          </a:p>
          <a:p>
            <a:pPr indent="-304800" lvl="1" marL="914400" rtl="0" algn="l">
              <a:spcBef>
                <a:spcPts val="0"/>
              </a:spcBef>
              <a:spcAft>
                <a:spcPts val="0"/>
              </a:spcAft>
              <a:buSzPts val="1200"/>
              <a:buFont typeface="Roboto"/>
              <a:buChar char="○"/>
            </a:pPr>
            <a:r>
              <a:rPr lang="en" sz="1200">
                <a:latin typeface="Roboto"/>
                <a:ea typeface="Roboto"/>
                <a:cs typeface="Roboto"/>
                <a:sym typeface="Roboto"/>
              </a:rPr>
              <a:t>Run scripts and analyze the performance metrics on Mac OS.</a:t>
            </a:r>
            <a:endParaRPr sz="1200">
              <a:latin typeface="Roboto"/>
              <a:ea typeface="Roboto"/>
              <a:cs typeface="Roboto"/>
              <a:sym typeface="Roboto"/>
            </a:endParaRPr>
          </a:p>
          <a:p>
            <a:pPr indent="0" lvl="0" marL="457200" rtl="0" algn="l">
              <a:spcBef>
                <a:spcPts val="1200"/>
              </a:spcBef>
              <a:spcAft>
                <a:spcPts val="1200"/>
              </a:spcAft>
              <a:buNone/>
            </a:pPr>
            <a:r>
              <a:t/>
            </a:r>
            <a:endParaRPr sz="1900"/>
          </a:p>
        </p:txBody>
      </p:sp>
      <p:sp>
        <p:nvSpPr>
          <p:cNvPr id="125" name="Google Shape;125;p22"/>
          <p:cNvSpPr txBox="1"/>
          <p:nvPr>
            <p:ph type="title"/>
          </p:nvPr>
        </p:nvSpPr>
        <p:spPr>
          <a:xfrm>
            <a:off x="367000" y="201550"/>
            <a:ext cx="3164400" cy="707400"/>
          </a:xfrm>
          <a:prstGeom prst="rect">
            <a:avLst/>
          </a:prstGeom>
          <a:ln cap="flat" cmpd="sng" w="38100">
            <a:solidFill>
              <a:schemeClr val="accent3"/>
            </a:solidFill>
            <a:prstDash val="solid"/>
            <a:round/>
            <a:headEnd len="sm" w="sm" type="none"/>
            <a:tailEnd len="sm" w="sm" type="none"/>
          </a:ln>
        </p:spPr>
        <p:txBody>
          <a:bodyPr anchorCtr="0" anchor="t" bIns="91425" lIns="91425" spcFirstLastPara="1" rIns="91425" wrap="square" tIns="91425">
            <a:normAutofit/>
          </a:bodyPr>
          <a:lstStyle/>
          <a:p>
            <a:pPr indent="0" lvl="0" marL="0" rtl="0" algn="ctr">
              <a:spcBef>
                <a:spcPts val="0"/>
              </a:spcBef>
              <a:spcAft>
                <a:spcPts val="0"/>
              </a:spcAft>
              <a:buSzPts val="990"/>
              <a:buNone/>
            </a:pPr>
            <a:r>
              <a:rPr lang="en" sz="3040"/>
              <a:t>Contributions</a:t>
            </a:r>
            <a:endParaRPr sz="304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3"/>
          <p:cNvSpPr txBox="1"/>
          <p:nvPr>
            <p:ph type="title"/>
          </p:nvPr>
        </p:nvSpPr>
        <p:spPr>
          <a:xfrm>
            <a:off x="2642550" y="100075"/>
            <a:ext cx="3858900" cy="707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3040"/>
              <a:t>Possible Improvements</a:t>
            </a:r>
            <a:endParaRPr sz="3040"/>
          </a:p>
        </p:txBody>
      </p:sp>
      <p:sp>
        <p:nvSpPr>
          <p:cNvPr id="131" name="Google Shape;131;p23"/>
          <p:cNvSpPr txBox="1"/>
          <p:nvPr>
            <p:ph idx="1" type="body"/>
          </p:nvPr>
        </p:nvSpPr>
        <p:spPr>
          <a:xfrm>
            <a:off x="333875" y="1256175"/>
            <a:ext cx="3654600" cy="1434300"/>
          </a:xfrm>
          <a:prstGeom prst="rect">
            <a:avLst/>
          </a:prstGeom>
          <a:ln cap="flat" cmpd="sng" w="19050">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ctr">
              <a:spcBef>
                <a:spcPts val="0"/>
              </a:spcBef>
              <a:spcAft>
                <a:spcPts val="0"/>
              </a:spcAft>
              <a:buNone/>
            </a:pPr>
            <a:r>
              <a:rPr b="1" lang="en" sz="1400">
                <a:solidFill>
                  <a:schemeClr val="accent5"/>
                </a:solidFill>
                <a:latin typeface="Roboto"/>
                <a:ea typeface="Roboto"/>
                <a:cs typeface="Roboto"/>
                <a:sym typeface="Roboto"/>
              </a:rPr>
              <a:t>Handling class imbalance</a:t>
            </a:r>
            <a:endParaRPr b="1" sz="1400">
              <a:solidFill>
                <a:schemeClr val="accent5"/>
              </a:solidFill>
              <a:latin typeface="Roboto"/>
              <a:ea typeface="Roboto"/>
              <a:cs typeface="Roboto"/>
              <a:sym typeface="Roboto"/>
            </a:endParaRPr>
          </a:p>
          <a:p>
            <a:pPr indent="0" lvl="0" marL="0" rtl="0" algn="l">
              <a:spcBef>
                <a:spcPts val="1200"/>
              </a:spcBef>
              <a:spcAft>
                <a:spcPts val="1200"/>
              </a:spcAft>
              <a:buNone/>
            </a:pPr>
            <a:r>
              <a:rPr lang="en" sz="1400">
                <a:latin typeface="Roboto"/>
                <a:ea typeface="Roboto"/>
                <a:cs typeface="Roboto"/>
                <a:sym typeface="Roboto"/>
              </a:rPr>
              <a:t>As the dataset is highly imbalanced, </a:t>
            </a:r>
            <a:r>
              <a:rPr lang="en" sz="1400">
                <a:latin typeface="Roboto"/>
                <a:ea typeface="Roboto"/>
                <a:cs typeface="Roboto"/>
                <a:sym typeface="Roboto"/>
              </a:rPr>
              <a:t>we can use techniques such as oversampling or undersampling to improve performance.</a:t>
            </a:r>
            <a:endParaRPr sz="1400">
              <a:latin typeface="Roboto"/>
              <a:ea typeface="Roboto"/>
              <a:cs typeface="Roboto"/>
              <a:sym typeface="Roboto"/>
            </a:endParaRPr>
          </a:p>
        </p:txBody>
      </p:sp>
      <p:sp>
        <p:nvSpPr>
          <p:cNvPr id="132" name="Google Shape;132;p23"/>
          <p:cNvSpPr txBox="1"/>
          <p:nvPr>
            <p:ph idx="1" type="body"/>
          </p:nvPr>
        </p:nvSpPr>
        <p:spPr>
          <a:xfrm>
            <a:off x="4457700" y="1256175"/>
            <a:ext cx="4176900" cy="1434300"/>
          </a:xfrm>
          <a:prstGeom prst="rect">
            <a:avLst/>
          </a:prstGeom>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400">
                <a:solidFill>
                  <a:schemeClr val="accent5"/>
                </a:solidFill>
                <a:latin typeface="Roboto"/>
                <a:ea typeface="Roboto"/>
                <a:cs typeface="Roboto"/>
                <a:sym typeface="Roboto"/>
              </a:rPr>
              <a:t>Distributed training</a:t>
            </a:r>
            <a:endParaRPr b="1" sz="1400">
              <a:solidFill>
                <a:schemeClr val="accent5"/>
              </a:solidFill>
              <a:latin typeface="Roboto"/>
              <a:ea typeface="Roboto"/>
              <a:cs typeface="Roboto"/>
              <a:sym typeface="Roboto"/>
            </a:endParaRPr>
          </a:p>
          <a:p>
            <a:pPr indent="0" lvl="0" marL="0" rtl="0" algn="l">
              <a:spcBef>
                <a:spcPts val="1200"/>
              </a:spcBef>
              <a:spcAft>
                <a:spcPts val="1200"/>
              </a:spcAft>
              <a:buNone/>
            </a:pPr>
            <a:r>
              <a:rPr lang="en" sz="1400">
                <a:latin typeface="Roboto"/>
                <a:ea typeface="Roboto"/>
                <a:cs typeface="Roboto"/>
                <a:sym typeface="Roboto"/>
              </a:rPr>
              <a:t>We only explored training in one machine. DIstributed training across multiple GPU clusters can speed up the training process significantly</a:t>
            </a:r>
            <a:endParaRPr sz="1400">
              <a:latin typeface="Roboto"/>
              <a:ea typeface="Roboto"/>
              <a:cs typeface="Roboto"/>
              <a:sym typeface="Roboto"/>
            </a:endParaRPr>
          </a:p>
        </p:txBody>
      </p:sp>
      <p:sp>
        <p:nvSpPr>
          <p:cNvPr id="133" name="Google Shape;133;p23"/>
          <p:cNvSpPr txBox="1"/>
          <p:nvPr/>
        </p:nvSpPr>
        <p:spPr>
          <a:xfrm>
            <a:off x="333875" y="3062650"/>
            <a:ext cx="8300700" cy="1205100"/>
          </a:xfrm>
          <a:prstGeom prst="rect">
            <a:avLst/>
          </a:prstGeom>
          <a:noFill/>
          <a:ln cap="flat" cmpd="sng" w="19050">
            <a:solidFill>
              <a:srgbClr val="000000"/>
            </a:solidFill>
            <a:prstDash val="solid"/>
            <a:round/>
            <a:headEnd len="sm" w="sm" type="none"/>
            <a:tailEnd len="sm" w="sm" type="none"/>
          </a:ln>
        </p:spPr>
        <p:txBody>
          <a:bodyPr anchorCtr="0" anchor="t" bIns="0" lIns="91425" spcFirstLastPara="1" rIns="91425" wrap="square" tIns="91425">
            <a:spAutoFit/>
          </a:bodyPr>
          <a:lstStyle/>
          <a:p>
            <a:pPr indent="0" lvl="0" marL="0" rtl="0" algn="ctr">
              <a:lnSpc>
                <a:spcPct val="115000"/>
              </a:lnSpc>
              <a:spcBef>
                <a:spcPts val="0"/>
              </a:spcBef>
              <a:spcAft>
                <a:spcPts val="0"/>
              </a:spcAft>
              <a:buNone/>
            </a:pPr>
            <a:r>
              <a:rPr b="1" lang="en">
                <a:solidFill>
                  <a:schemeClr val="accent5"/>
                </a:solidFill>
                <a:latin typeface="Roboto"/>
                <a:ea typeface="Roboto"/>
                <a:cs typeface="Roboto"/>
                <a:sym typeface="Roboto"/>
              </a:rPr>
              <a:t>Real Time Monitoring</a:t>
            </a:r>
            <a:endParaRPr b="1">
              <a:solidFill>
                <a:schemeClr val="accent5"/>
              </a:solidFill>
              <a:latin typeface="Roboto"/>
              <a:ea typeface="Roboto"/>
              <a:cs typeface="Roboto"/>
              <a:sym typeface="Roboto"/>
            </a:endParaRPr>
          </a:p>
          <a:p>
            <a:pPr indent="0" lvl="0" marL="0" rtl="0" algn="l">
              <a:lnSpc>
                <a:spcPct val="115000"/>
              </a:lnSpc>
              <a:spcBef>
                <a:spcPts val="1200"/>
              </a:spcBef>
              <a:spcAft>
                <a:spcPts val="1200"/>
              </a:spcAft>
              <a:buNone/>
            </a:pPr>
            <a:r>
              <a:rPr lang="en">
                <a:solidFill>
                  <a:schemeClr val="dk2"/>
                </a:solidFill>
                <a:latin typeface="Roboto"/>
                <a:ea typeface="Roboto"/>
                <a:cs typeface="Roboto"/>
                <a:sym typeface="Roboto"/>
              </a:rPr>
              <a:t>We can use real-time monitoring tools like Grafana and Prometheus. Alerts can be setup for CPU and memory utilization on these tools to inform about possible failures and crashes. We can add retries in case of failures.</a:t>
            </a:r>
            <a:endParaRPr>
              <a:solidFill>
                <a:srgbClr val="EBF1FF"/>
              </a:solidFill>
              <a:highlight>
                <a:srgbClr val="2D3137"/>
              </a:highlight>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4"/>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Tests - Monitoring</a:t>
            </a:r>
            <a:endParaRPr/>
          </a:p>
        </p:txBody>
      </p:sp>
      <p:sp>
        <p:nvSpPr>
          <p:cNvPr id="139" name="Google Shape;139;p2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To test the sanity of our monitoring system, we shut down all the applications on our systems.</a:t>
            </a:r>
            <a:endParaRPr/>
          </a:p>
          <a:p>
            <a:pPr indent="-342900" lvl="0" marL="457200" rtl="0" algn="l">
              <a:spcBef>
                <a:spcPts val="0"/>
              </a:spcBef>
              <a:spcAft>
                <a:spcPts val="0"/>
              </a:spcAft>
              <a:buSzPts val="1800"/>
              <a:buChar char="●"/>
            </a:pPr>
            <a:r>
              <a:rPr lang="en"/>
              <a:t>We created a simple counting while loop on the main thread while our monitoring thread read the resource utilization data with psutil.</a:t>
            </a:r>
            <a:endParaRPr/>
          </a:p>
          <a:p>
            <a:pPr indent="-342900" lvl="0" marL="457200" rtl="0" algn="l">
              <a:spcBef>
                <a:spcPts val="0"/>
              </a:spcBef>
              <a:spcAft>
                <a:spcPts val="0"/>
              </a:spcAft>
              <a:buSzPts val="1800"/>
              <a:buChar char="●"/>
            </a:pPr>
            <a:r>
              <a:rPr lang="en"/>
              <a:t>We ensured that reading from our monitoring system made sense with what we were seeing on Top in MacOS and Task Manager on Windows OS.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5"/>
          <p:cNvSpPr txBox="1"/>
          <p:nvPr>
            <p:ph type="title"/>
          </p:nvPr>
        </p:nvSpPr>
        <p:spPr>
          <a:xfrm>
            <a:off x="1934250" y="445025"/>
            <a:ext cx="5275500" cy="707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SzPts val="990"/>
              <a:buNone/>
            </a:pPr>
            <a:r>
              <a:rPr lang="en" sz="3040"/>
              <a:t>Tests - Evaluation Metrics</a:t>
            </a:r>
            <a:endParaRPr sz="3040"/>
          </a:p>
        </p:txBody>
      </p:sp>
      <p:sp>
        <p:nvSpPr>
          <p:cNvPr id="145" name="Google Shape;145;p25"/>
          <p:cNvSpPr txBox="1"/>
          <p:nvPr>
            <p:ph idx="1" type="body"/>
          </p:nvPr>
        </p:nvSpPr>
        <p:spPr>
          <a:xfrm>
            <a:off x="311700" y="1266325"/>
            <a:ext cx="8520600" cy="400800"/>
          </a:xfrm>
          <a:prstGeom prst="rect">
            <a:avLst/>
          </a:prstGeom>
        </p:spPr>
        <p:txBody>
          <a:bodyPr anchorCtr="0" anchor="t" bIns="91425" lIns="91425" spcFirstLastPara="1" rIns="91425" wrap="square" tIns="91425">
            <a:normAutofit fontScale="77500"/>
          </a:bodyPr>
          <a:lstStyle/>
          <a:p>
            <a:pPr indent="0" lvl="0" marL="0" rtl="0" algn="l">
              <a:spcBef>
                <a:spcPts val="0"/>
              </a:spcBef>
              <a:spcAft>
                <a:spcPts val="1200"/>
              </a:spcAft>
              <a:buNone/>
            </a:pPr>
            <a:r>
              <a:rPr lang="en"/>
              <a:t>For the classification tasks, we evaluate the models on the following metrics</a:t>
            </a:r>
            <a:endParaRPr/>
          </a:p>
        </p:txBody>
      </p:sp>
      <p:sp>
        <p:nvSpPr>
          <p:cNvPr id="146" name="Google Shape;146;p25"/>
          <p:cNvSpPr txBox="1"/>
          <p:nvPr/>
        </p:nvSpPr>
        <p:spPr>
          <a:xfrm>
            <a:off x="135350" y="1951975"/>
            <a:ext cx="1731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Accuracy</a:t>
            </a:r>
            <a:endParaRPr>
              <a:latin typeface="Open Sans"/>
              <a:ea typeface="Open Sans"/>
              <a:cs typeface="Open Sans"/>
              <a:sym typeface="Open Sans"/>
            </a:endParaRPr>
          </a:p>
        </p:txBody>
      </p:sp>
      <p:sp>
        <p:nvSpPr>
          <p:cNvPr id="147" name="Google Shape;147;p25"/>
          <p:cNvSpPr txBox="1"/>
          <p:nvPr/>
        </p:nvSpPr>
        <p:spPr>
          <a:xfrm>
            <a:off x="4912125" y="1951975"/>
            <a:ext cx="1731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Precision</a:t>
            </a:r>
            <a:endParaRPr>
              <a:latin typeface="Open Sans"/>
              <a:ea typeface="Open Sans"/>
              <a:cs typeface="Open Sans"/>
              <a:sym typeface="Open Sans"/>
            </a:endParaRPr>
          </a:p>
        </p:txBody>
      </p:sp>
      <p:sp>
        <p:nvSpPr>
          <p:cNvPr id="148" name="Google Shape;148;p25"/>
          <p:cNvSpPr txBox="1"/>
          <p:nvPr/>
        </p:nvSpPr>
        <p:spPr>
          <a:xfrm>
            <a:off x="52675" y="3625000"/>
            <a:ext cx="1731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Recall</a:t>
            </a:r>
            <a:endParaRPr>
              <a:latin typeface="Open Sans"/>
              <a:ea typeface="Open Sans"/>
              <a:cs typeface="Open Sans"/>
              <a:sym typeface="Open Sans"/>
            </a:endParaRPr>
          </a:p>
        </p:txBody>
      </p:sp>
      <p:sp>
        <p:nvSpPr>
          <p:cNvPr id="149" name="Google Shape;149;p25"/>
          <p:cNvSpPr txBox="1"/>
          <p:nvPr/>
        </p:nvSpPr>
        <p:spPr>
          <a:xfrm>
            <a:off x="4985475" y="3625000"/>
            <a:ext cx="1731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F1 score</a:t>
            </a:r>
            <a:endParaRPr>
              <a:latin typeface="Open Sans"/>
              <a:ea typeface="Open Sans"/>
              <a:cs typeface="Open Sans"/>
              <a:sym typeface="Open Sans"/>
            </a:endParaRPr>
          </a:p>
        </p:txBody>
      </p:sp>
      <p:pic>
        <p:nvPicPr>
          <p:cNvPr id="150" name="Google Shape;150;p25"/>
          <p:cNvPicPr preferRelativeResize="0"/>
          <p:nvPr/>
        </p:nvPicPr>
        <p:blipFill>
          <a:blip r:embed="rId3">
            <a:alphaModFix/>
          </a:blip>
          <a:stretch>
            <a:fillRect/>
          </a:stretch>
        </p:blipFill>
        <p:spPr>
          <a:xfrm>
            <a:off x="1577200" y="1951975"/>
            <a:ext cx="2511549" cy="906295"/>
          </a:xfrm>
          <a:prstGeom prst="rect">
            <a:avLst/>
          </a:prstGeom>
          <a:noFill/>
          <a:ln>
            <a:noFill/>
          </a:ln>
        </p:spPr>
      </p:pic>
      <p:pic>
        <p:nvPicPr>
          <p:cNvPr id="151" name="Google Shape;151;p25"/>
          <p:cNvPicPr preferRelativeResize="0"/>
          <p:nvPr/>
        </p:nvPicPr>
        <p:blipFill>
          <a:blip r:embed="rId4">
            <a:alphaModFix/>
          </a:blip>
          <a:stretch>
            <a:fillRect/>
          </a:stretch>
        </p:blipFill>
        <p:spPr>
          <a:xfrm>
            <a:off x="6158700" y="1951974"/>
            <a:ext cx="2765954" cy="707400"/>
          </a:xfrm>
          <a:prstGeom prst="rect">
            <a:avLst/>
          </a:prstGeom>
          <a:noFill/>
          <a:ln>
            <a:noFill/>
          </a:ln>
        </p:spPr>
      </p:pic>
      <p:pic>
        <p:nvPicPr>
          <p:cNvPr id="152" name="Google Shape;152;p25"/>
          <p:cNvPicPr preferRelativeResize="0"/>
          <p:nvPr/>
        </p:nvPicPr>
        <p:blipFill>
          <a:blip r:embed="rId5">
            <a:alphaModFix/>
          </a:blip>
          <a:stretch>
            <a:fillRect/>
          </a:stretch>
        </p:blipFill>
        <p:spPr>
          <a:xfrm>
            <a:off x="1160225" y="3624993"/>
            <a:ext cx="2765950" cy="693107"/>
          </a:xfrm>
          <a:prstGeom prst="rect">
            <a:avLst/>
          </a:prstGeom>
          <a:noFill/>
          <a:ln>
            <a:noFill/>
          </a:ln>
        </p:spPr>
      </p:pic>
      <p:pic>
        <p:nvPicPr>
          <p:cNvPr id="153" name="Google Shape;153;p25"/>
          <p:cNvPicPr preferRelativeResize="0"/>
          <p:nvPr/>
        </p:nvPicPr>
        <p:blipFill>
          <a:blip r:embed="rId6">
            <a:alphaModFix/>
          </a:blip>
          <a:stretch>
            <a:fillRect/>
          </a:stretch>
        </p:blipFill>
        <p:spPr>
          <a:xfrm>
            <a:off x="6320750" y="3495475"/>
            <a:ext cx="2511553" cy="822625"/>
          </a:xfrm>
          <a:prstGeom prst="rect">
            <a:avLst/>
          </a:prstGeom>
          <a:noFill/>
          <a:ln>
            <a:noFill/>
          </a:ln>
        </p:spPr>
      </p:pic>
      <p:cxnSp>
        <p:nvCxnSpPr>
          <p:cNvPr id="154" name="Google Shape;154;p25"/>
          <p:cNvCxnSpPr/>
          <p:nvPr/>
        </p:nvCxnSpPr>
        <p:spPr>
          <a:xfrm>
            <a:off x="4537975" y="1980450"/>
            <a:ext cx="21300" cy="2578800"/>
          </a:xfrm>
          <a:prstGeom prst="straightConnector1">
            <a:avLst/>
          </a:prstGeom>
          <a:noFill/>
          <a:ln cap="flat" cmpd="sng" w="9525">
            <a:solidFill>
              <a:schemeClr val="dk2"/>
            </a:solidFill>
            <a:prstDash val="solid"/>
            <a:round/>
            <a:headEnd len="med" w="med" type="none"/>
            <a:tailEnd len="med" w="med" type="none"/>
          </a:ln>
        </p:spPr>
      </p:cxnSp>
      <p:cxnSp>
        <p:nvCxnSpPr>
          <p:cNvPr id="155" name="Google Shape;155;p25"/>
          <p:cNvCxnSpPr/>
          <p:nvPr/>
        </p:nvCxnSpPr>
        <p:spPr>
          <a:xfrm>
            <a:off x="277825" y="3227150"/>
            <a:ext cx="8548800" cy="144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6"/>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Training Latency - Local Mode</a:t>
            </a:r>
            <a:endParaRPr/>
          </a:p>
        </p:txBody>
      </p:sp>
      <p:pic>
        <p:nvPicPr>
          <p:cNvPr id="161" name="Google Shape;161;p26" title="Points scored"/>
          <p:cNvPicPr preferRelativeResize="0"/>
          <p:nvPr/>
        </p:nvPicPr>
        <p:blipFill rotWithShape="1">
          <a:blip r:embed="rId3">
            <a:alphaModFix/>
          </a:blip>
          <a:srcRect b="0" l="-3260" r="3260" t="0"/>
          <a:stretch/>
        </p:blipFill>
        <p:spPr>
          <a:xfrm>
            <a:off x="4131425" y="1246225"/>
            <a:ext cx="4700874" cy="3210000"/>
          </a:xfrm>
          <a:prstGeom prst="rect">
            <a:avLst/>
          </a:prstGeom>
          <a:noFill/>
          <a:ln>
            <a:noFill/>
          </a:ln>
        </p:spPr>
      </p:pic>
      <p:sp>
        <p:nvSpPr>
          <p:cNvPr id="162" name="Google Shape;162;p26"/>
          <p:cNvSpPr txBox="1"/>
          <p:nvPr/>
        </p:nvSpPr>
        <p:spPr>
          <a:xfrm>
            <a:off x="430525" y="1450150"/>
            <a:ext cx="3768900" cy="18291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2"/>
              </a:buClr>
              <a:buSzPts val="1400"/>
              <a:buFont typeface="Roboto"/>
              <a:buChar char="●"/>
            </a:pPr>
            <a:r>
              <a:rPr lang="en">
                <a:solidFill>
                  <a:schemeClr val="dk2"/>
                </a:solidFill>
                <a:latin typeface="Roboto"/>
                <a:ea typeface="Roboto"/>
                <a:cs typeface="Roboto"/>
                <a:sym typeface="Roboto"/>
              </a:rPr>
              <a:t>We run PySpark in local mode and vary the no of cores that will be utilized.</a:t>
            </a:r>
            <a:endParaRPr>
              <a:solidFill>
                <a:schemeClr val="dk2"/>
              </a:solidFill>
              <a:latin typeface="Roboto"/>
              <a:ea typeface="Roboto"/>
              <a:cs typeface="Roboto"/>
              <a:sym typeface="Roboto"/>
            </a:endParaRPr>
          </a:p>
          <a:p>
            <a:pPr indent="-317500" lvl="0" marL="457200" rtl="0" algn="l">
              <a:spcBef>
                <a:spcPts val="0"/>
              </a:spcBef>
              <a:spcAft>
                <a:spcPts val="0"/>
              </a:spcAft>
              <a:buClr>
                <a:schemeClr val="dk2"/>
              </a:buClr>
              <a:buSzPts val="1400"/>
              <a:buFont typeface="Roboto"/>
              <a:buChar char="●"/>
            </a:pPr>
            <a:r>
              <a:rPr lang="en">
                <a:solidFill>
                  <a:schemeClr val="dk2"/>
                </a:solidFill>
                <a:latin typeface="Roboto"/>
                <a:ea typeface="Roboto"/>
                <a:cs typeface="Roboto"/>
                <a:sym typeface="Roboto"/>
              </a:rPr>
              <a:t>We observe that latency steadily decreases as no of cores is increased to 3, then it slightly increases</a:t>
            </a:r>
            <a:endParaRPr>
              <a:solidFill>
                <a:schemeClr val="dk2"/>
              </a:solidFill>
              <a:latin typeface="Roboto"/>
              <a:ea typeface="Roboto"/>
              <a:cs typeface="Roboto"/>
              <a:sym typeface="Roboto"/>
            </a:endParaRPr>
          </a:p>
          <a:p>
            <a:pPr indent="-317500" lvl="0" marL="457200" rtl="0" algn="l">
              <a:spcBef>
                <a:spcPts val="0"/>
              </a:spcBef>
              <a:spcAft>
                <a:spcPts val="0"/>
              </a:spcAft>
              <a:buClr>
                <a:schemeClr val="dk2"/>
              </a:buClr>
              <a:buSzPts val="1400"/>
              <a:buFont typeface="Roboto"/>
              <a:buChar char="●"/>
            </a:pPr>
            <a:r>
              <a:rPr lang="en">
                <a:solidFill>
                  <a:schemeClr val="dk2"/>
                </a:solidFill>
                <a:latin typeface="Roboto"/>
                <a:ea typeface="Roboto"/>
                <a:cs typeface="Roboto"/>
                <a:sym typeface="Roboto"/>
              </a:rPr>
              <a:t>We hypothesize that when we use 4 cores the jobs compete for resources causing more context switches, thus increasing the latency slightly</a:t>
            </a:r>
            <a:endParaRPr>
              <a:solidFill>
                <a:schemeClr val="dk2"/>
              </a:solidFill>
              <a:latin typeface="Roboto"/>
              <a:ea typeface="Roboto"/>
              <a:cs typeface="Roboto"/>
              <a:sym typeface="Roboto"/>
            </a:endParaRPr>
          </a:p>
          <a:p>
            <a:pPr indent="-317500" lvl="0" marL="457200" rtl="0" algn="l">
              <a:spcBef>
                <a:spcPts val="0"/>
              </a:spcBef>
              <a:spcAft>
                <a:spcPts val="0"/>
              </a:spcAft>
              <a:buClr>
                <a:schemeClr val="dk2"/>
              </a:buClr>
              <a:buSzPts val="1400"/>
              <a:buFont typeface="Roboto"/>
              <a:buChar char="●"/>
            </a:pPr>
            <a:r>
              <a:rPr lang="en">
                <a:solidFill>
                  <a:schemeClr val="dk2"/>
                </a:solidFill>
                <a:latin typeface="Roboto"/>
                <a:ea typeface="Roboto"/>
                <a:cs typeface="Roboto"/>
                <a:sym typeface="Roboto"/>
              </a:rPr>
              <a:t>Using 3 cores produces optimal performance</a:t>
            </a:r>
            <a:endParaRPr>
              <a:solidFill>
                <a:schemeClr val="dk2"/>
              </a:solidFill>
              <a:latin typeface="Roboto"/>
              <a:ea typeface="Roboto"/>
              <a:cs typeface="Roboto"/>
              <a:sym typeface="Roboto"/>
            </a:endParaRPr>
          </a:p>
        </p:txBody>
      </p:sp>
      <p:sp>
        <p:nvSpPr>
          <p:cNvPr id="163" name="Google Shape;163;p26"/>
          <p:cNvSpPr txBox="1"/>
          <p:nvPr/>
        </p:nvSpPr>
        <p:spPr>
          <a:xfrm>
            <a:off x="5405175" y="4493800"/>
            <a:ext cx="3483300" cy="22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latin typeface="Roboto"/>
                <a:ea typeface="Roboto"/>
                <a:cs typeface="Roboto"/>
                <a:sym typeface="Roboto"/>
              </a:rPr>
              <a:t>CPU: MAC M1 Apple </a:t>
            </a:r>
            <a:r>
              <a:rPr lang="en">
                <a:solidFill>
                  <a:schemeClr val="dk2"/>
                </a:solidFill>
                <a:latin typeface="Roboto"/>
                <a:ea typeface="Roboto"/>
                <a:cs typeface="Roboto"/>
                <a:sym typeface="Roboto"/>
              </a:rPr>
              <a:t>Silicon</a:t>
            </a:r>
            <a:endParaRPr>
              <a:solidFill>
                <a:schemeClr val="dk2"/>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7"/>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Training Latency - Local Mode Continued</a:t>
            </a:r>
            <a:endParaRPr/>
          </a:p>
        </p:txBody>
      </p:sp>
      <p:sp>
        <p:nvSpPr>
          <p:cNvPr id="169" name="Google Shape;169;p27"/>
          <p:cNvSpPr txBox="1"/>
          <p:nvPr/>
        </p:nvSpPr>
        <p:spPr>
          <a:xfrm>
            <a:off x="2569950" y="4362250"/>
            <a:ext cx="3483300" cy="22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latin typeface="Roboto"/>
                <a:ea typeface="Roboto"/>
                <a:cs typeface="Roboto"/>
                <a:sym typeface="Roboto"/>
              </a:rPr>
              <a:t>CPU: </a:t>
            </a:r>
            <a:r>
              <a:rPr lang="en">
                <a:solidFill>
                  <a:srgbClr val="666666"/>
                </a:solidFill>
                <a:latin typeface="Roboto"/>
                <a:ea typeface="Roboto"/>
                <a:cs typeface="Roboto"/>
                <a:sym typeface="Roboto"/>
              </a:rPr>
              <a:t>Intel(R) Core(TM) i5-8265U </a:t>
            </a:r>
            <a:endParaRPr>
              <a:solidFill>
                <a:srgbClr val="666666"/>
              </a:solidFill>
              <a:latin typeface="Roboto"/>
              <a:ea typeface="Roboto"/>
              <a:cs typeface="Roboto"/>
              <a:sym typeface="Roboto"/>
            </a:endParaRPr>
          </a:p>
        </p:txBody>
      </p:sp>
      <p:pic>
        <p:nvPicPr>
          <p:cNvPr id="170" name="Google Shape;170;p27" title="Points scored"/>
          <p:cNvPicPr preferRelativeResize="0"/>
          <p:nvPr/>
        </p:nvPicPr>
        <p:blipFill>
          <a:blip r:embed="rId3">
            <a:alphaModFix/>
          </a:blip>
          <a:stretch>
            <a:fillRect/>
          </a:stretch>
        </p:blipFill>
        <p:spPr>
          <a:xfrm>
            <a:off x="1813038" y="1322875"/>
            <a:ext cx="4639776" cy="286892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8"/>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CPU Usage</a:t>
            </a:r>
            <a:endParaRPr/>
          </a:p>
        </p:txBody>
      </p:sp>
      <p:pic>
        <p:nvPicPr>
          <p:cNvPr id="176" name="Google Shape;176;p28" title="Points scored"/>
          <p:cNvPicPr preferRelativeResize="0"/>
          <p:nvPr/>
        </p:nvPicPr>
        <p:blipFill>
          <a:blip r:embed="rId3">
            <a:alphaModFix/>
          </a:blip>
          <a:stretch>
            <a:fillRect/>
          </a:stretch>
        </p:blipFill>
        <p:spPr>
          <a:xfrm>
            <a:off x="3770900" y="1232650"/>
            <a:ext cx="5126451" cy="3169850"/>
          </a:xfrm>
          <a:prstGeom prst="rect">
            <a:avLst/>
          </a:prstGeom>
          <a:noFill/>
          <a:ln>
            <a:noFill/>
          </a:ln>
        </p:spPr>
      </p:pic>
      <p:sp>
        <p:nvSpPr>
          <p:cNvPr id="177" name="Google Shape;177;p28"/>
          <p:cNvSpPr txBox="1"/>
          <p:nvPr/>
        </p:nvSpPr>
        <p:spPr>
          <a:xfrm>
            <a:off x="430525" y="1450150"/>
            <a:ext cx="3458700" cy="18291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2"/>
              </a:buClr>
              <a:buSzPts val="1400"/>
              <a:buFont typeface="Roboto"/>
              <a:buChar char="●"/>
            </a:pPr>
            <a:r>
              <a:rPr lang="en">
                <a:solidFill>
                  <a:schemeClr val="dk2"/>
                </a:solidFill>
                <a:latin typeface="Roboto"/>
                <a:ea typeface="Roboto"/>
                <a:cs typeface="Roboto"/>
                <a:sym typeface="Roboto"/>
              </a:rPr>
              <a:t>CPU Usage(%) strictly increases with no of cores used</a:t>
            </a:r>
            <a:endParaRPr>
              <a:solidFill>
                <a:schemeClr val="dk2"/>
              </a:solidFill>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9"/>
          <p:cNvSpPr txBox="1"/>
          <p:nvPr>
            <p:ph type="title"/>
          </p:nvPr>
        </p:nvSpPr>
        <p:spPr>
          <a:xfrm>
            <a:off x="355950" y="124250"/>
            <a:ext cx="8520600" cy="707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3000"/>
              <a:t>Experimental Results - Latency and Resource Utilization</a:t>
            </a:r>
            <a:endParaRPr sz="3000"/>
          </a:p>
        </p:txBody>
      </p:sp>
      <p:sp>
        <p:nvSpPr>
          <p:cNvPr id="183" name="Google Shape;183;p29"/>
          <p:cNvSpPr txBox="1"/>
          <p:nvPr>
            <p:ph idx="1" type="body"/>
          </p:nvPr>
        </p:nvSpPr>
        <p:spPr>
          <a:xfrm>
            <a:off x="269100" y="676500"/>
            <a:ext cx="8694300" cy="3790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1500"/>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457200" rtl="0" algn="l">
              <a:spcBef>
                <a:spcPts val="1200"/>
              </a:spcBef>
              <a:spcAft>
                <a:spcPts val="1200"/>
              </a:spcAft>
              <a:buNone/>
            </a:pPr>
            <a:r>
              <a:t/>
            </a:r>
            <a:endParaRPr sz="1500"/>
          </a:p>
        </p:txBody>
      </p:sp>
      <p:sp>
        <p:nvSpPr>
          <p:cNvPr id="184" name="Google Shape;184;p29"/>
          <p:cNvSpPr txBox="1"/>
          <p:nvPr/>
        </p:nvSpPr>
        <p:spPr>
          <a:xfrm>
            <a:off x="544200" y="1690125"/>
            <a:ext cx="2886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Open Sans"/>
              <a:ea typeface="Open Sans"/>
              <a:cs typeface="Open Sans"/>
              <a:sym typeface="Open Sans"/>
            </a:endParaRPr>
          </a:p>
        </p:txBody>
      </p:sp>
      <p:graphicFrame>
        <p:nvGraphicFramePr>
          <p:cNvPr id="185" name="Google Shape;185;p29"/>
          <p:cNvGraphicFramePr/>
          <p:nvPr/>
        </p:nvGraphicFramePr>
        <p:xfrm>
          <a:off x="996775" y="744100"/>
          <a:ext cx="3000000" cy="3000000"/>
        </p:xfrm>
        <a:graphic>
          <a:graphicData uri="http://schemas.openxmlformats.org/drawingml/2006/table">
            <a:tbl>
              <a:tblPr>
                <a:noFill/>
                <a:tableStyleId>{78168EE6-C7A6-4578-A58E-A61403A5A542}</a:tableStyleId>
              </a:tblPr>
              <a:tblGrid>
                <a:gridCol w="804325"/>
                <a:gridCol w="804325"/>
                <a:gridCol w="804325"/>
                <a:gridCol w="804325"/>
                <a:gridCol w="804325"/>
                <a:gridCol w="804325"/>
                <a:gridCol w="804325"/>
                <a:gridCol w="804325"/>
                <a:gridCol w="804325"/>
              </a:tblGrid>
              <a:tr h="950325">
                <a:tc>
                  <a:txBody>
                    <a:bodyPr/>
                    <a:lstStyle/>
                    <a:p>
                      <a:pPr indent="0" lvl="0" marL="0" rtl="0" algn="l">
                        <a:spcBef>
                          <a:spcPts val="0"/>
                        </a:spcBef>
                        <a:spcAft>
                          <a:spcPts val="0"/>
                        </a:spcAft>
                        <a:buNone/>
                      </a:pPr>
                      <a:r>
                        <a:rPr b="1" lang="en" sz="1000">
                          <a:latin typeface="Roboto"/>
                          <a:ea typeface="Roboto"/>
                          <a:cs typeface="Roboto"/>
                          <a:sym typeface="Roboto"/>
                        </a:rPr>
                        <a:t>OS(CPU architecture)</a:t>
                      </a:r>
                      <a:endParaRPr b="1" sz="1000">
                        <a:latin typeface="Roboto"/>
                        <a:ea typeface="Roboto"/>
                        <a:cs typeface="Roboto"/>
                        <a:sym typeface="Roboto"/>
                      </a:endParaRPr>
                    </a:p>
                  </a:txBody>
                  <a:tcPr marT="91425" marB="91425" marR="91425" marL="91425">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b="1" lang="en" sz="1000">
                          <a:latin typeface="Roboto"/>
                          <a:ea typeface="Roboto"/>
                          <a:cs typeface="Roboto"/>
                          <a:sym typeface="Roboto"/>
                        </a:rPr>
                        <a:t>No. of </a:t>
                      </a:r>
                      <a:endParaRPr b="1" sz="1000">
                        <a:latin typeface="Roboto"/>
                        <a:ea typeface="Roboto"/>
                        <a:cs typeface="Roboto"/>
                        <a:sym typeface="Roboto"/>
                      </a:endParaRPr>
                    </a:p>
                    <a:p>
                      <a:pPr indent="0" lvl="0" marL="0" rtl="0" algn="l">
                        <a:spcBef>
                          <a:spcPts val="0"/>
                        </a:spcBef>
                        <a:spcAft>
                          <a:spcPts val="0"/>
                        </a:spcAft>
                        <a:buNone/>
                      </a:pPr>
                      <a:r>
                        <a:rPr b="1" lang="en" sz="1000">
                          <a:latin typeface="Roboto"/>
                          <a:ea typeface="Roboto"/>
                          <a:cs typeface="Roboto"/>
                          <a:sym typeface="Roboto"/>
                        </a:rPr>
                        <a:t>Cores</a:t>
                      </a:r>
                      <a:endParaRPr b="1" sz="1000">
                        <a:latin typeface="Roboto"/>
                        <a:ea typeface="Roboto"/>
                        <a:cs typeface="Roboto"/>
                        <a:sym typeface="Roboto"/>
                      </a:endParaRPr>
                    </a:p>
                  </a:txBody>
                  <a:tcPr marT="91425" marB="91425" marR="91425" marL="91425">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b="1" lang="en" sz="1000">
                          <a:latin typeface="Roboto"/>
                          <a:ea typeface="Roboto"/>
                          <a:cs typeface="Roboto"/>
                          <a:sym typeface="Roboto"/>
                        </a:rPr>
                        <a:t>Naive Bayes Latency</a:t>
                      </a:r>
                      <a:endParaRPr b="1" sz="1000">
                        <a:latin typeface="Roboto"/>
                        <a:ea typeface="Roboto"/>
                        <a:cs typeface="Roboto"/>
                        <a:sym typeface="Roboto"/>
                      </a:endParaRPr>
                    </a:p>
                    <a:p>
                      <a:pPr indent="0" lvl="0" marL="0" rtl="0" algn="l">
                        <a:spcBef>
                          <a:spcPts val="0"/>
                        </a:spcBef>
                        <a:spcAft>
                          <a:spcPts val="0"/>
                        </a:spcAft>
                        <a:buNone/>
                      </a:pPr>
                      <a:r>
                        <a:rPr b="1" lang="en" sz="1000">
                          <a:latin typeface="Roboto"/>
                          <a:ea typeface="Roboto"/>
                          <a:cs typeface="Roboto"/>
                          <a:sym typeface="Roboto"/>
                        </a:rPr>
                        <a:t>(secs)</a:t>
                      </a:r>
                      <a:endParaRPr b="1" sz="1000">
                        <a:latin typeface="Roboto"/>
                        <a:ea typeface="Roboto"/>
                        <a:cs typeface="Roboto"/>
                        <a:sym typeface="Roboto"/>
                      </a:endParaRPr>
                    </a:p>
                  </a:txBody>
                  <a:tcPr marT="91425" marB="91425" marR="91425" marL="91425">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b="1" lang="en" sz="1000">
                          <a:latin typeface="Roboto"/>
                          <a:ea typeface="Roboto"/>
                          <a:cs typeface="Roboto"/>
                          <a:sym typeface="Roboto"/>
                        </a:rPr>
                        <a:t>SVM Latency</a:t>
                      </a:r>
                      <a:endParaRPr b="1" sz="1000">
                        <a:latin typeface="Roboto"/>
                        <a:ea typeface="Roboto"/>
                        <a:cs typeface="Roboto"/>
                        <a:sym typeface="Roboto"/>
                      </a:endParaRPr>
                    </a:p>
                    <a:p>
                      <a:pPr indent="0" lvl="0" marL="0" rtl="0" algn="l">
                        <a:spcBef>
                          <a:spcPts val="0"/>
                        </a:spcBef>
                        <a:spcAft>
                          <a:spcPts val="0"/>
                        </a:spcAft>
                        <a:buNone/>
                      </a:pPr>
                      <a:r>
                        <a:rPr b="1" lang="en" sz="1000">
                          <a:latin typeface="Roboto"/>
                          <a:ea typeface="Roboto"/>
                          <a:cs typeface="Roboto"/>
                          <a:sym typeface="Roboto"/>
                        </a:rPr>
                        <a:t>(secs)</a:t>
                      </a:r>
                      <a:endParaRPr b="1" sz="1000">
                        <a:latin typeface="Roboto"/>
                        <a:ea typeface="Roboto"/>
                        <a:cs typeface="Roboto"/>
                        <a:sym typeface="Roboto"/>
                      </a:endParaRPr>
                    </a:p>
                  </a:txBody>
                  <a:tcPr marT="91425" marB="91425" marR="91425" marL="91425">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b="1" lang="en" sz="1000">
                          <a:latin typeface="Roboto"/>
                          <a:ea typeface="Roboto"/>
                          <a:cs typeface="Roboto"/>
                          <a:sym typeface="Roboto"/>
                        </a:rPr>
                        <a:t>Logistic Regression Latency(secs)</a:t>
                      </a:r>
                      <a:endParaRPr b="1" sz="1000">
                        <a:latin typeface="Roboto"/>
                        <a:ea typeface="Roboto"/>
                        <a:cs typeface="Roboto"/>
                        <a:sym typeface="Roboto"/>
                      </a:endParaRPr>
                    </a:p>
                  </a:txBody>
                  <a:tcPr marT="91425" marB="91425" marR="91425" marL="91425">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b="1" lang="en" sz="1000">
                          <a:latin typeface="Roboto"/>
                          <a:ea typeface="Roboto"/>
                          <a:cs typeface="Roboto"/>
                          <a:sym typeface="Roboto"/>
                        </a:rPr>
                        <a:t>Avg. CPU Usage (%)</a:t>
                      </a:r>
                      <a:endParaRPr b="1" sz="1000">
                        <a:latin typeface="Roboto"/>
                        <a:ea typeface="Roboto"/>
                        <a:cs typeface="Roboto"/>
                        <a:sym typeface="Roboto"/>
                      </a:endParaRPr>
                    </a:p>
                  </a:txBody>
                  <a:tcPr marT="91425" marB="91425" marR="91425" marL="91425">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b="1" lang="en" sz="1000">
                          <a:latin typeface="Roboto"/>
                          <a:ea typeface="Roboto"/>
                          <a:cs typeface="Roboto"/>
                          <a:sym typeface="Roboto"/>
                        </a:rPr>
                        <a:t>Max CPU Usage (%)</a:t>
                      </a:r>
                      <a:endParaRPr b="1" sz="1000">
                        <a:latin typeface="Roboto"/>
                        <a:ea typeface="Roboto"/>
                        <a:cs typeface="Roboto"/>
                        <a:sym typeface="Roboto"/>
                      </a:endParaRPr>
                    </a:p>
                  </a:txBody>
                  <a:tcPr marT="91425" marB="91425" marR="91425" marL="91425">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b="1" lang="en" sz="1000">
                          <a:latin typeface="Roboto"/>
                          <a:ea typeface="Roboto"/>
                          <a:cs typeface="Roboto"/>
                          <a:sym typeface="Roboto"/>
                        </a:rPr>
                        <a:t>Avg. Memory Usage (GB)</a:t>
                      </a:r>
                      <a:endParaRPr b="1" sz="1000">
                        <a:latin typeface="Roboto"/>
                        <a:ea typeface="Roboto"/>
                        <a:cs typeface="Roboto"/>
                        <a:sym typeface="Roboto"/>
                      </a:endParaRPr>
                    </a:p>
                  </a:txBody>
                  <a:tcPr marT="91425" marB="91425" marR="91425" marL="91425">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b="1" lang="en" sz="1000">
                          <a:latin typeface="Roboto"/>
                          <a:ea typeface="Roboto"/>
                          <a:cs typeface="Roboto"/>
                          <a:sym typeface="Roboto"/>
                        </a:rPr>
                        <a:t>Max. Memory Usage (GB)</a:t>
                      </a:r>
                      <a:endParaRPr b="1" sz="1000">
                        <a:latin typeface="Roboto"/>
                        <a:ea typeface="Roboto"/>
                        <a:cs typeface="Roboto"/>
                        <a:sym typeface="Roboto"/>
                      </a:endParaRPr>
                    </a:p>
                  </a:txBody>
                  <a:tcPr marT="91425" marB="91425" marR="91425" marL="91425">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r>
              <a:tr h="396000">
                <a:tc rowSpan="4">
                  <a:txBody>
                    <a:bodyPr/>
                    <a:lstStyle/>
                    <a:p>
                      <a:pPr indent="0" lvl="0" marL="0" rtl="0" algn="l">
                        <a:spcBef>
                          <a:spcPts val="0"/>
                        </a:spcBef>
                        <a:spcAft>
                          <a:spcPts val="0"/>
                        </a:spcAft>
                        <a:buNone/>
                      </a:pPr>
                      <a:r>
                        <a:rPr lang="en" sz="1000">
                          <a:latin typeface="Roboto"/>
                          <a:ea typeface="Roboto"/>
                          <a:cs typeface="Roboto"/>
                          <a:sym typeface="Roboto"/>
                        </a:rPr>
                        <a:t>MacOS-X</a:t>
                      </a:r>
                      <a:endParaRPr sz="1000">
                        <a:latin typeface="Roboto"/>
                        <a:ea typeface="Roboto"/>
                        <a:cs typeface="Roboto"/>
                        <a:sym typeface="Roboto"/>
                      </a:endParaRPr>
                    </a:p>
                    <a:p>
                      <a:pPr indent="0" lvl="0" marL="0" rtl="0" algn="l">
                        <a:spcBef>
                          <a:spcPts val="0"/>
                        </a:spcBef>
                        <a:spcAft>
                          <a:spcPts val="0"/>
                        </a:spcAft>
                        <a:buNone/>
                      </a:pPr>
                      <a:r>
                        <a:rPr lang="en" sz="1000">
                          <a:latin typeface="Roboto"/>
                          <a:ea typeface="Roboto"/>
                          <a:cs typeface="Roboto"/>
                          <a:sym typeface="Roboto"/>
                        </a:rPr>
                        <a:t>(Apple M1 Silicon) - 8 cores and 8GB RAM</a:t>
                      </a:r>
                      <a:endParaRPr sz="1000">
                        <a:latin typeface="Roboto"/>
                        <a:ea typeface="Roboto"/>
                        <a:cs typeface="Roboto"/>
                        <a:sym typeface="Roboto"/>
                      </a:endParaRPr>
                    </a:p>
                  </a:txBody>
                  <a:tcPr marT="91425" marB="91425" marR="91425" marL="91425">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Roboto"/>
                          <a:ea typeface="Roboto"/>
                          <a:cs typeface="Roboto"/>
                          <a:sym typeface="Roboto"/>
                        </a:rPr>
                        <a:t>1</a:t>
                      </a:r>
                      <a:endParaRPr sz="1000">
                        <a:latin typeface="Roboto"/>
                        <a:ea typeface="Roboto"/>
                        <a:cs typeface="Roboto"/>
                        <a:sym typeface="Roboto"/>
                      </a:endParaRPr>
                    </a:p>
                  </a:txBody>
                  <a:tcPr marT="91425" marB="91425" marR="91425" marL="91425">
                    <a:lnL cap="flat" cmpd="sng" w="1905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Roboto"/>
                          <a:ea typeface="Roboto"/>
                          <a:cs typeface="Roboto"/>
                          <a:sym typeface="Roboto"/>
                        </a:rPr>
                        <a:t>75.65</a:t>
                      </a:r>
                      <a:endParaRPr sz="1100">
                        <a:latin typeface="Roboto"/>
                        <a:ea typeface="Roboto"/>
                        <a:cs typeface="Roboto"/>
                        <a:sym typeface="Roboto"/>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Roboto"/>
                          <a:ea typeface="Roboto"/>
                          <a:cs typeface="Roboto"/>
                          <a:sym typeface="Roboto"/>
                        </a:rPr>
                        <a:t>123.11</a:t>
                      </a:r>
                      <a:endParaRPr sz="1100">
                        <a:latin typeface="Roboto"/>
                        <a:ea typeface="Roboto"/>
                        <a:cs typeface="Roboto"/>
                        <a:sym typeface="Roboto"/>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Roboto"/>
                          <a:ea typeface="Roboto"/>
                          <a:cs typeface="Roboto"/>
                          <a:sym typeface="Roboto"/>
                        </a:rPr>
                        <a:t>163.65</a:t>
                      </a:r>
                      <a:endParaRPr sz="1100">
                        <a:latin typeface="Roboto"/>
                        <a:ea typeface="Roboto"/>
                        <a:cs typeface="Roboto"/>
                        <a:sym typeface="Roboto"/>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Roboto"/>
                          <a:ea typeface="Roboto"/>
                          <a:cs typeface="Roboto"/>
                          <a:sym typeface="Roboto"/>
                        </a:rPr>
                        <a:t>19.99</a:t>
                      </a:r>
                      <a:endParaRPr sz="1100">
                        <a:latin typeface="Roboto"/>
                        <a:ea typeface="Roboto"/>
                        <a:cs typeface="Roboto"/>
                        <a:sym typeface="Roboto"/>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Roboto"/>
                          <a:ea typeface="Roboto"/>
                          <a:cs typeface="Roboto"/>
                          <a:sym typeface="Roboto"/>
                        </a:rPr>
                        <a:t>64.9</a:t>
                      </a:r>
                      <a:endParaRPr sz="1100">
                        <a:latin typeface="Roboto"/>
                        <a:ea typeface="Roboto"/>
                        <a:cs typeface="Roboto"/>
                        <a:sym typeface="Roboto"/>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Roboto"/>
                          <a:ea typeface="Roboto"/>
                          <a:cs typeface="Roboto"/>
                          <a:sym typeface="Roboto"/>
                        </a:rPr>
                        <a:t>3.47</a:t>
                      </a:r>
                      <a:endParaRPr sz="1100">
                        <a:latin typeface="Roboto"/>
                        <a:ea typeface="Roboto"/>
                        <a:cs typeface="Roboto"/>
                        <a:sym typeface="Roboto"/>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Roboto"/>
                          <a:ea typeface="Roboto"/>
                          <a:cs typeface="Roboto"/>
                          <a:sym typeface="Roboto"/>
                        </a:rPr>
                        <a:t>4.2</a:t>
                      </a:r>
                      <a:endParaRPr sz="1100">
                        <a:latin typeface="Roboto"/>
                        <a:ea typeface="Roboto"/>
                        <a:cs typeface="Roboto"/>
                        <a:sym typeface="Roboto"/>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r>
              <a:tr h="396000">
                <a:tc vMerge="1"/>
                <a:tc>
                  <a:txBody>
                    <a:bodyPr/>
                    <a:lstStyle/>
                    <a:p>
                      <a:pPr indent="0" lvl="0" marL="0" rtl="0" algn="l">
                        <a:spcBef>
                          <a:spcPts val="0"/>
                        </a:spcBef>
                        <a:spcAft>
                          <a:spcPts val="0"/>
                        </a:spcAft>
                        <a:buNone/>
                      </a:pPr>
                      <a:r>
                        <a:rPr lang="en" sz="1000">
                          <a:latin typeface="Roboto"/>
                          <a:ea typeface="Roboto"/>
                          <a:cs typeface="Roboto"/>
                          <a:sym typeface="Roboto"/>
                        </a:rPr>
                        <a:t>2</a:t>
                      </a:r>
                      <a:endParaRPr sz="1000">
                        <a:latin typeface="Roboto"/>
                        <a:ea typeface="Roboto"/>
                        <a:cs typeface="Roboto"/>
                        <a:sym typeface="Roboto"/>
                      </a:endParaRPr>
                    </a:p>
                  </a:txBody>
                  <a:tcPr marT="91425" marB="91425" marR="91425" marL="91425">
                    <a:lnL cap="flat" cmpd="sng" w="1905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Roboto"/>
                          <a:ea typeface="Roboto"/>
                          <a:cs typeface="Roboto"/>
                          <a:sym typeface="Roboto"/>
                        </a:rPr>
                        <a:t>37.24</a:t>
                      </a:r>
                      <a:endParaRPr sz="1100">
                        <a:latin typeface="Roboto"/>
                        <a:ea typeface="Roboto"/>
                        <a:cs typeface="Roboto"/>
                        <a:sym typeface="Roboto"/>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Roboto"/>
                          <a:ea typeface="Roboto"/>
                          <a:cs typeface="Roboto"/>
                          <a:sym typeface="Roboto"/>
                        </a:rPr>
                        <a:t>61.15</a:t>
                      </a:r>
                      <a:endParaRPr sz="1100">
                        <a:latin typeface="Roboto"/>
                        <a:ea typeface="Roboto"/>
                        <a:cs typeface="Roboto"/>
                        <a:sym typeface="Roboto"/>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Roboto"/>
                          <a:ea typeface="Roboto"/>
                          <a:cs typeface="Roboto"/>
                          <a:sym typeface="Roboto"/>
                        </a:rPr>
                        <a:t>87.60</a:t>
                      </a:r>
                      <a:endParaRPr sz="1100">
                        <a:latin typeface="Roboto"/>
                        <a:ea typeface="Roboto"/>
                        <a:cs typeface="Roboto"/>
                        <a:sym typeface="Roboto"/>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Roboto"/>
                          <a:ea typeface="Roboto"/>
                          <a:cs typeface="Roboto"/>
                          <a:sym typeface="Roboto"/>
                        </a:rPr>
                        <a:t>33.23</a:t>
                      </a:r>
                      <a:endParaRPr sz="1100">
                        <a:latin typeface="Roboto"/>
                        <a:ea typeface="Roboto"/>
                        <a:cs typeface="Roboto"/>
                        <a:sym typeface="Roboto"/>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Roboto"/>
                          <a:ea typeface="Roboto"/>
                          <a:cs typeface="Roboto"/>
                          <a:sym typeface="Roboto"/>
                        </a:rPr>
                        <a:t>65.10</a:t>
                      </a:r>
                      <a:endParaRPr sz="1100">
                        <a:latin typeface="Roboto"/>
                        <a:ea typeface="Roboto"/>
                        <a:cs typeface="Roboto"/>
                        <a:sym typeface="Roboto"/>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b="1" lang="en" sz="1100">
                          <a:latin typeface="Roboto"/>
                          <a:ea typeface="Roboto"/>
                          <a:cs typeface="Roboto"/>
                          <a:sym typeface="Roboto"/>
                        </a:rPr>
                        <a:t>4.14</a:t>
                      </a:r>
                      <a:endParaRPr b="1" sz="1100">
                        <a:latin typeface="Roboto"/>
                        <a:ea typeface="Roboto"/>
                        <a:cs typeface="Roboto"/>
                        <a:sym typeface="Roboto"/>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b="1" lang="en" sz="1100">
                          <a:latin typeface="Roboto"/>
                          <a:ea typeface="Roboto"/>
                          <a:cs typeface="Roboto"/>
                          <a:sym typeface="Roboto"/>
                        </a:rPr>
                        <a:t>4.33</a:t>
                      </a:r>
                      <a:endParaRPr b="1" sz="1100">
                        <a:latin typeface="Roboto"/>
                        <a:ea typeface="Roboto"/>
                        <a:cs typeface="Roboto"/>
                        <a:sym typeface="Roboto"/>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r>
              <a:tr h="396000">
                <a:tc vMerge="1"/>
                <a:tc>
                  <a:txBody>
                    <a:bodyPr/>
                    <a:lstStyle/>
                    <a:p>
                      <a:pPr indent="0" lvl="0" marL="0" rtl="0" algn="l">
                        <a:spcBef>
                          <a:spcPts val="0"/>
                        </a:spcBef>
                        <a:spcAft>
                          <a:spcPts val="0"/>
                        </a:spcAft>
                        <a:buNone/>
                      </a:pPr>
                      <a:r>
                        <a:rPr lang="en" sz="1000">
                          <a:latin typeface="Roboto"/>
                          <a:ea typeface="Roboto"/>
                          <a:cs typeface="Roboto"/>
                          <a:sym typeface="Roboto"/>
                        </a:rPr>
                        <a:t>3</a:t>
                      </a:r>
                      <a:endParaRPr sz="1000">
                        <a:latin typeface="Roboto"/>
                        <a:ea typeface="Roboto"/>
                        <a:cs typeface="Roboto"/>
                        <a:sym typeface="Roboto"/>
                      </a:endParaRPr>
                    </a:p>
                  </a:txBody>
                  <a:tcPr marT="91425" marB="91425" marR="91425" marL="91425">
                    <a:lnL cap="flat" cmpd="sng" w="1905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b="1" lang="en" sz="1100">
                          <a:latin typeface="Roboto"/>
                          <a:ea typeface="Roboto"/>
                          <a:cs typeface="Roboto"/>
                          <a:sym typeface="Roboto"/>
                        </a:rPr>
                        <a:t>28.53</a:t>
                      </a:r>
                      <a:endParaRPr b="1" sz="1100">
                        <a:latin typeface="Roboto"/>
                        <a:ea typeface="Roboto"/>
                        <a:cs typeface="Roboto"/>
                        <a:sym typeface="Roboto"/>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b="1" lang="en" sz="1100">
                          <a:latin typeface="Roboto"/>
                          <a:ea typeface="Roboto"/>
                          <a:cs typeface="Roboto"/>
                          <a:sym typeface="Roboto"/>
                        </a:rPr>
                        <a:t>46.22</a:t>
                      </a:r>
                      <a:endParaRPr b="1" sz="1100">
                        <a:latin typeface="Roboto"/>
                        <a:ea typeface="Roboto"/>
                        <a:cs typeface="Roboto"/>
                        <a:sym typeface="Roboto"/>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b="1" lang="en" sz="1100">
                          <a:latin typeface="Roboto"/>
                          <a:ea typeface="Roboto"/>
                          <a:cs typeface="Roboto"/>
                          <a:sym typeface="Roboto"/>
                        </a:rPr>
                        <a:t>67.81</a:t>
                      </a:r>
                      <a:endParaRPr b="1" sz="1100">
                        <a:latin typeface="Roboto"/>
                        <a:ea typeface="Roboto"/>
                        <a:cs typeface="Roboto"/>
                        <a:sym typeface="Roboto"/>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Roboto"/>
                          <a:ea typeface="Roboto"/>
                          <a:cs typeface="Roboto"/>
                          <a:sym typeface="Roboto"/>
                        </a:rPr>
                        <a:t>46.68</a:t>
                      </a:r>
                      <a:endParaRPr sz="1100">
                        <a:latin typeface="Roboto"/>
                        <a:ea typeface="Roboto"/>
                        <a:cs typeface="Roboto"/>
                        <a:sym typeface="Roboto"/>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Roboto"/>
                          <a:ea typeface="Roboto"/>
                          <a:cs typeface="Roboto"/>
                          <a:sym typeface="Roboto"/>
                        </a:rPr>
                        <a:t>78.70</a:t>
                      </a:r>
                      <a:endParaRPr sz="1100">
                        <a:latin typeface="Roboto"/>
                        <a:ea typeface="Roboto"/>
                        <a:cs typeface="Roboto"/>
                        <a:sym typeface="Roboto"/>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Roboto"/>
                          <a:ea typeface="Roboto"/>
                          <a:cs typeface="Roboto"/>
                          <a:sym typeface="Roboto"/>
                        </a:rPr>
                        <a:t>4.09</a:t>
                      </a:r>
                      <a:endParaRPr sz="1100">
                        <a:latin typeface="Roboto"/>
                        <a:ea typeface="Roboto"/>
                        <a:cs typeface="Roboto"/>
                        <a:sym typeface="Roboto"/>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Roboto"/>
                          <a:ea typeface="Roboto"/>
                          <a:cs typeface="Roboto"/>
                          <a:sym typeface="Roboto"/>
                        </a:rPr>
                        <a:t>4.30</a:t>
                      </a:r>
                      <a:endParaRPr sz="1100">
                        <a:latin typeface="Roboto"/>
                        <a:ea typeface="Roboto"/>
                        <a:cs typeface="Roboto"/>
                        <a:sym typeface="Roboto"/>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r>
              <a:tr h="396000">
                <a:tc vMerge="1"/>
                <a:tc>
                  <a:txBody>
                    <a:bodyPr/>
                    <a:lstStyle/>
                    <a:p>
                      <a:pPr indent="0" lvl="0" marL="0" rtl="0" algn="l">
                        <a:spcBef>
                          <a:spcPts val="0"/>
                        </a:spcBef>
                        <a:spcAft>
                          <a:spcPts val="0"/>
                        </a:spcAft>
                        <a:buNone/>
                      </a:pPr>
                      <a:r>
                        <a:rPr lang="en" sz="1000">
                          <a:latin typeface="Roboto"/>
                          <a:ea typeface="Roboto"/>
                          <a:cs typeface="Roboto"/>
                          <a:sym typeface="Roboto"/>
                        </a:rPr>
                        <a:t>4</a:t>
                      </a:r>
                      <a:endParaRPr sz="1000">
                        <a:latin typeface="Roboto"/>
                        <a:ea typeface="Roboto"/>
                        <a:cs typeface="Roboto"/>
                        <a:sym typeface="Roboto"/>
                      </a:endParaRPr>
                    </a:p>
                  </a:txBody>
                  <a:tcPr marT="91425" marB="91425" marR="91425" marL="91425">
                    <a:lnL cap="flat" cmpd="sng" w="1905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Roboto"/>
                          <a:ea typeface="Roboto"/>
                          <a:cs typeface="Roboto"/>
                          <a:sym typeface="Roboto"/>
                        </a:rPr>
                        <a:t>29.17</a:t>
                      </a:r>
                      <a:endParaRPr sz="1100">
                        <a:latin typeface="Roboto"/>
                        <a:ea typeface="Roboto"/>
                        <a:cs typeface="Roboto"/>
                        <a:sym typeface="Roboto"/>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Roboto"/>
                          <a:ea typeface="Roboto"/>
                          <a:cs typeface="Roboto"/>
                          <a:sym typeface="Roboto"/>
                        </a:rPr>
                        <a:t>48.17</a:t>
                      </a:r>
                      <a:endParaRPr sz="1100">
                        <a:latin typeface="Roboto"/>
                        <a:ea typeface="Roboto"/>
                        <a:cs typeface="Roboto"/>
                        <a:sym typeface="Roboto"/>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Roboto"/>
                          <a:ea typeface="Roboto"/>
                          <a:cs typeface="Roboto"/>
                          <a:sym typeface="Roboto"/>
                        </a:rPr>
                        <a:t>70.21</a:t>
                      </a:r>
                      <a:endParaRPr sz="1100">
                        <a:latin typeface="Roboto"/>
                        <a:ea typeface="Roboto"/>
                        <a:cs typeface="Roboto"/>
                        <a:sym typeface="Roboto"/>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b="1" lang="en" sz="1100">
                          <a:latin typeface="Roboto"/>
                          <a:ea typeface="Roboto"/>
                          <a:cs typeface="Roboto"/>
                          <a:sym typeface="Roboto"/>
                        </a:rPr>
                        <a:t>47.15</a:t>
                      </a:r>
                      <a:endParaRPr b="1" sz="1100">
                        <a:latin typeface="Roboto"/>
                        <a:ea typeface="Roboto"/>
                        <a:cs typeface="Roboto"/>
                        <a:sym typeface="Roboto"/>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b="1" lang="en" sz="1100">
                          <a:latin typeface="Roboto"/>
                          <a:ea typeface="Roboto"/>
                          <a:cs typeface="Roboto"/>
                          <a:sym typeface="Roboto"/>
                        </a:rPr>
                        <a:t>79.10</a:t>
                      </a:r>
                      <a:endParaRPr b="1" sz="1100">
                        <a:latin typeface="Roboto"/>
                        <a:ea typeface="Roboto"/>
                        <a:cs typeface="Roboto"/>
                        <a:sym typeface="Roboto"/>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Roboto"/>
                          <a:ea typeface="Roboto"/>
                          <a:cs typeface="Roboto"/>
                          <a:sym typeface="Roboto"/>
                        </a:rPr>
                        <a:t>4.08</a:t>
                      </a:r>
                      <a:endParaRPr sz="1100">
                        <a:latin typeface="Roboto"/>
                        <a:ea typeface="Roboto"/>
                        <a:cs typeface="Roboto"/>
                        <a:sym typeface="Roboto"/>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Roboto"/>
                          <a:ea typeface="Roboto"/>
                          <a:cs typeface="Roboto"/>
                          <a:sym typeface="Roboto"/>
                        </a:rPr>
                        <a:t>4.24</a:t>
                      </a:r>
                      <a:endParaRPr sz="1100">
                        <a:latin typeface="Roboto"/>
                        <a:ea typeface="Roboto"/>
                        <a:cs typeface="Roboto"/>
                        <a:sym typeface="Roboto"/>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r>
              <a:tr h="396000">
                <a:tc rowSpan="4">
                  <a:txBody>
                    <a:bodyPr/>
                    <a:lstStyle/>
                    <a:p>
                      <a:pPr indent="0" lvl="0" marL="0" rtl="0" algn="l">
                        <a:spcBef>
                          <a:spcPts val="0"/>
                        </a:spcBef>
                        <a:spcAft>
                          <a:spcPts val="0"/>
                        </a:spcAft>
                        <a:buNone/>
                      </a:pPr>
                      <a:r>
                        <a:rPr lang="en" sz="1000">
                          <a:latin typeface="Roboto"/>
                          <a:ea typeface="Roboto"/>
                          <a:cs typeface="Roboto"/>
                          <a:sym typeface="Roboto"/>
                        </a:rPr>
                        <a:t>Windows (</a:t>
                      </a:r>
                      <a:r>
                        <a:rPr lang="en" sz="1000">
                          <a:latin typeface="Roboto"/>
                          <a:ea typeface="Roboto"/>
                          <a:cs typeface="Roboto"/>
                          <a:sym typeface="Roboto"/>
                        </a:rPr>
                        <a:t>Intel(R) Core(TM) i5-8265U - 8 cores and 8 GB RAM</a:t>
                      </a:r>
                      <a:endParaRPr sz="1000">
                        <a:latin typeface="Roboto"/>
                        <a:ea typeface="Roboto"/>
                        <a:cs typeface="Roboto"/>
                        <a:sym typeface="Roboto"/>
                      </a:endParaRPr>
                    </a:p>
                  </a:txBody>
                  <a:tcPr marT="91425" marB="91425" marR="91425" marL="91425">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Roboto"/>
                          <a:ea typeface="Roboto"/>
                          <a:cs typeface="Roboto"/>
                          <a:sym typeface="Roboto"/>
                        </a:rPr>
                        <a:t>1</a:t>
                      </a:r>
                      <a:endParaRPr sz="1000">
                        <a:latin typeface="Roboto"/>
                        <a:ea typeface="Roboto"/>
                        <a:cs typeface="Roboto"/>
                        <a:sym typeface="Roboto"/>
                      </a:endParaRPr>
                    </a:p>
                  </a:txBody>
                  <a:tcPr marT="91425" marB="91425" marR="91425" marL="91425">
                    <a:lnL cap="flat" cmpd="sng" w="1905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Roboto"/>
                          <a:ea typeface="Roboto"/>
                          <a:cs typeface="Roboto"/>
                          <a:sym typeface="Roboto"/>
                        </a:rPr>
                        <a:t>139.13</a:t>
                      </a:r>
                      <a:endParaRPr sz="1100">
                        <a:latin typeface="Roboto"/>
                        <a:ea typeface="Roboto"/>
                        <a:cs typeface="Roboto"/>
                        <a:sym typeface="Roboto"/>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Roboto"/>
                          <a:ea typeface="Roboto"/>
                          <a:cs typeface="Roboto"/>
                          <a:sym typeface="Roboto"/>
                        </a:rPr>
                        <a:t>225.82</a:t>
                      </a:r>
                      <a:endParaRPr sz="1100">
                        <a:latin typeface="Roboto"/>
                        <a:ea typeface="Roboto"/>
                        <a:cs typeface="Roboto"/>
                        <a:sym typeface="Roboto"/>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Roboto"/>
                          <a:ea typeface="Roboto"/>
                          <a:cs typeface="Roboto"/>
                          <a:sym typeface="Roboto"/>
                        </a:rPr>
                        <a:t>308.10</a:t>
                      </a:r>
                      <a:endParaRPr sz="1100">
                        <a:latin typeface="Roboto"/>
                        <a:ea typeface="Roboto"/>
                        <a:cs typeface="Roboto"/>
                        <a:sym typeface="Roboto"/>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Roboto"/>
                          <a:ea typeface="Roboto"/>
                          <a:cs typeface="Roboto"/>
                          <a:sym typeface="Roboto"/>
                        </a:rPr>
                        <a:t>19.97</a:t>
                      </a:r>
                      <a:endParaRPr sz="1100">
                        <a:latin typeface="Roboto"/>
                        <a:ea typeface="Roboto"/>
                        <a:cs typeface="Roboto"/>
                        <a:sym typeface="Roboto"/>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Roboto"/>
                          <a:ea typeface="Roboto"/>
                          <a:cs typeface="Roboto"/>
                          <a:sym typeface="Roboto"/>
                        </a:rPr>
                        <a:t>76.10</a:t>
                      </a:r>
                      <a:endParaRPr sz="1100">
                        <a:latin typeface="Roboto"/>
                        <a:ea typeface="Roboto"/>
                        <a:cs typeface="Roboto"/>
                        <a:sym typeface="Roboto"/>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Roboto"/>
                          <a:ea typeface="Roboto"/>
                          <a:cs typeface="Roboto"/>
                          <a:sym typeface="Roboto"/>
                        </a:rPr>
                        <a:t>4.54</a:t>
                      </a:r>
                      <a:endParaRPr sz="1100">
                        <a:latin typeface="Roboto"/>
                        <a:ea typeface="Roboto"/>
                        <a:cs typeface="Roboto"/>
                        <a:sym typeface="Roboto"/>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Roboto"/>
                          <a:ea typeface="Roboto"/>
                          <a:cs typeface="Roboto"/>
                          <a:sym typeface="Roboto"/>
                        </a:rPr>
                        <a:t>4.94</a:t>
                      </a:r>
                      <a:endParaRPr sz="1100">
                        <a:latin typeface="Roboto"/>
                        <a:ea typeface="Roboto"/>
                        <a:cs typeface="Roboto"/>
                        <a:sym typeface="Roboto"/>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r>
              <a:tr h="396000">
                <a:tc vMerge="1"/>
                <a:tc>
                  <a:txBody>
                    <a:bodyPr/>
                    <a:lstStyle/>
                    <a:p>
                      <a:pPr indent="0" lvl="0" marL="0" rtl="0" algn="l">
                        <a:spcBef>
                          <a:spcPts val="0"/>
                        </a:spcBef>
                        <a:spcAft>
                          <a:spcPts val="0"/>
                        </a:spcAft>
                        <a:buNone/>
                      </a:pPr>
                      <a:r>
                        <a:rPr lang="en" sz="1000">
                          <a:latin typeface="Roboto"/>
                          <a:ea typeface="Roboto"/>
                          <a:cs typeface="Roboto"/>
                          <a:sym typeface="Roboto"/>
                        </a:rPr>
                        <a:t>2</a:t>
                      </a:r>
                      <a:endParaRPr sz="1000">
                        <a:latin typeface="Roboto"/>
                        <a:ea typeface="Roboto"/>
                        <a:cs typeface="Roboto"/>
                        <a:sym typeface="Roboto"/>
                      </a:endParaRPr>
                    </a:p>
                  </a:txBody>
                  <a:tcPr marT="91425" marB="91425" marR="91425" marL="91425">
                    <a:lnL cap="flat" cmpd="sng" w="1905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Roboto"/>
                          <a:ea typeface="Roboto"/>
                          <a:cs typeface="Roboto"/>
                          <a:sym typeface="Roboto"/>
                        </a:rPr>
                        <a:t>76.26</a:t>
                      </a:r>
                      <a:endParaRPr sz="1100">
                        <a:latin typeface="Roboto"/>
                        <a:ea typeface="Roboto"/>
                        <a:cs typeface="Roboto"/>
                        <a:sym typeface="Roboto"/>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Roboto"/>
                          <a:ea typeface="Roboto"/>
                          <a:cs typeface="Roboto"/>
                          <a:sym typeface="Roboto"/>
                        </a:rPr>
                        <a:t>138.98</a:t>
                      </a:r>
                      <a:endParaRPr sz="1100">
                        <a:latin typeface="Roboto"/>
                        <a:ea typeface="Roboto"/>
                        <a:cs typeface="Roboto"/>
                        <a:sym typeface="Roboto"/>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Roboto"/>
                          <a:ea typeface="Roboto"/>
                          <a:cs typeface="Roboto"/>
                          <a:sym typeface="Roboto"/>
                        </a:rPr>
                        <a:t>217.17</a:t>
                      </a:r>
                      <a:endParaRPr sz="1100">
                        <a:latin typeface="Roboto"/>
                        <a:ea typeface="Roboto"/>
                        <a:cs typeface="Roboto"/>
                        <a:sym typeface="Roboto"/>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Roboto"/>
                          <a:ea typeface="Roboto"/>
                          <a:cs typeface="Roboto"/>
                          <a:sym typeface="Roboto"/>
                        </a:rPr>
                        <a:t>31.91</a:t>
                      </a:r>
                      <a:endParaRPr sz="1100">
                        <a:latin typeface="Roboto"/>
                        <a:ea typeface="Roboto"/>
                        <a:cs typeface="Roboto"/>
                        <a:sym typeface="Roboto"/>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Roboto"/>
                          <a:ea typeface="Roboto"/>
                          <a:cs typeface="Roboto"/>
                          <a:sym typeface="Roboto"/>
                        </a:rPr>
                        <a:t>61.70</a:t>
                      </a:r>
                      <a:endParaRPr sz="1100">
                        <a:latin typeface="Roboto"/>
                        <a:ea typeface="Roboto"/>
                        <a:cs typeface="Roboto"/>
                        <a:sym typeface="Roboto"/>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Roboto"/>
                          <a:ea typeface="Roboto"/>
                          <a:cs typeface="Roboto"/>
                          <a:sym typeface="Roboto"/>
                        </a:rPr>
                        <a:t>4.58</a:t>
                      </a:r>
                      <a:endParaRPr sz="1100">
                        <a:latin typeface="Roboto"/>
                        <a:ea typeface="Roboto"/>
                        <a:cs typeface="Roboto"/>
                        <a:sym typeface="Roboto"/>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Roboto"/>
                          <a:ea typeface="Roboto"/>
                          <a:cs typeface="Roboto"/>
                          <a:sym typeface="Roboto"/>
                        </a:rPr>
                        <a:t>4.75</a:t>
                      </a:r>
                      <a:endParaRPr sz="1100">
                        <a:latin typeface="Roboto"/>
                        <a:ea typeface="Roboto"/>
                        <a:cs typeface="Roboto"/>
                        <a:sym typeface="Roboto"/>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r>
              <a:tr h="396000">
                <a:tc vMerge="1"/>
                <a:tc>
                  <a:txBody>
                    <a:bodyPr/>
                    <a:lstStyle/>
                    <a:p>
                      <a:pPr indent="0" lvl="0" marL="0" rtl="0" algn="l">
                        <a:spcBef>
                          <a:spcPts val="0"/>
                        </a:spcBef>
                        <a:spcAft>
                          <a:spcPts val="0"/>
                        </a:spcAft>
                        <a:buNone/>
                      </a:pPr>
                      <a:r>
                        <a:rPr lang="en" sz="1000">
                          <a:latin typeface="Roboto"/>
                          <a:ea typeface="Roboto"/>
                          <a:cs typeface="Roboto"/>
                          <a:sym typeface="Roboto"/>
                        </a:rPr>
                        <a:t>3</a:t>
                      </a:r>
                      <a:endParaRPr sz="1000">
                        <a:latin typeface="Roboto"/>
                        <a:ea typeface="Roboto"/>
                        <a:cs typeface="Roboto"/>
                        <a:sym typeface="Roboto"/>
                      </a:endParaRPr>
                    </a:p>
                  </a:txBody>
                  <a:tcPr marT="91425" marB="91425" marR="91425" marL="91425">
                    <a:lnL cap="flat" cmpd="sng" w="1905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b="1" lang="en" sz="1100">
                          <a:latin typeface="Roboto"/>
                          <a:ea typeface="Roboto"/>
                          <a:cs typeface="Roboto"/>
                          <a:sym typeface="Roboto"/>
                        </a:rPr>
                        <a:t>60.04</a:t>
                      </a:r>
                      <a:endParaRPr b="1" sz="1100">
                        <a:latin typeface="Roboto"/>
                        <a:ea typeface="Roboto"/>
                        <a:cs typeface="Roboto"/>
                        <a:sym typeface="Roboto"/>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b="1" lang="en" sz="1100">
                          <a:latin typeface="Roboto"/>
                          <a:ea typeface="Roboto"/>
                          <a:cs typeface="Roboto"/>
                          <a:sym typeface="Roboto"/>
                        </a:rPr>
                        <a:t>117.40</a:t>
                      </a:r>
                      <a:endParaRPr b="1" sz="1100">
                        <a:latin typeface="Roboto"/>
                        <a:ea typeface="Roboto"/>
                        <a:cs typeface="Roboto"/>
                        <a:sym typeface="Roboto"/>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b="1" lang="en" sz="1100">
                          <a:latin typeface="Roboto"/>
                          <a:ea typeface="Roboto"/>
                          <a:cs typeface="Roboto"/>
                          <a:sym typeface="Roboto"/>
                        </a:rPr>
                        <a:t>183.15</a:t>
                      </a:r>
                      <a:endParaRPr b="1" sz="1100">
                        <a:latin typeface="Roboto"/>
                        <a:ea typeface="Roboto"/>
                        <a:cs typeface="Roboto"/>
                        <a:sym typeface="Roboto"/>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Roboto"/>
                          <a:ea typeface="Roboto"/>
                          <a:cs typeface="Roboto"/>
                          <a:sym typeface="Roboto"/>
                        </a:rPr>
                        <a:t>43.66</a:t>
                      </a:r>
                      <a:endParaRPr sz="1100">
                        <a:latin typeface="Roboto"/>
                        <a:ea typeface="Roboto"/>
                        <a:cs typeface="Roboto"/>
                        <a:sym typeface="Roboto"/>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Roboto"/>
                          <a:ea typeface="Roboto"/>
                          <a:cs typeface="Roboto"/>
                          <a:sym typeface="Roboto"/>
                        </a:rPr>
                        <a:t>65.90</a:t>
                      </a:r>
                      <a:endParaRPr sz="1100">
                        <a:latin typeface="Roboto"/>
                        <a:ea typeface="Roboto"/>
                        <a:cs typeface="Roboto"/>
                        <a:sym typeface="Roboto"/>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Roboto"/>
                          <a:ea typeface="Roboto"/>
                          <a:cs typeface="Roboto"/>
                          <a:sym typeface="Roboto"/>
                        </a:rPr>
                        <a:t>4.69</a:t>
                      </a:r>
                      <a:endParaRPr sz="1100">
                        <a:latin typeface="Roboto"/>
                        <a:ea typeface="Roboto"/>
                        <a:cs typeface="Roboto"/>
                        <a:sym typeface="Roboto"/>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Roboto"/>
                          <a:ea typeface="Roboto"/>
                          <a:cs typeface="Roboto"/>
                          <a:sym typeface="Roboto"/>
                        </a:rPr>
                        <a:t>4.92</a:t>
                      </a:r>
                      <a:endParaRPr sz="1100">
                        <a:latin typeface="Roboto"/>
                        <a:ea typeface="Roboto"/>
                        <a:cs typeface="Roboto"/>
                        <a:sym typeface="Roboto"/>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r>
              <a:tr h="522675">
                <a:tc vMerge="1"/>
                <a:tc>
                  <a:txBody>
                    <a:bodyPr/>
                    <a:lstStyle/>
                    <a:p>
                      <a:pPr indent="0" lvl="0" marL="0" rtl="0" algn="l">
                        <a:spcBef>
                          <a:spcPts val="0"/>
                        </a:spcBef>
                        <a:spcAft>
                          <a:spcPts val="0"/>
                        </a:spcAft>
                        <a:buNone/>
                      </a:pPr>
                      <a:r>
                        <a:rPr lang="en" sz="1000">
                          <a:latin typeface="Roboto"/>
                          <a:ea typeface="Roboto"/>
                          <a:cs typeface="Roboto"/>
                          <a:sym typeface="Roboto"/>
                        </a:rPr>
                        <a:t>4</a:t>
                      </a:r>
                      <a:endParaRPr sz="1000">
                        <a:latin typeface="Roboto"/>
                        <a:ea typeface="Roboto"/>
                        <a:cs typeface="Roboto"/>
                        <a:sym typeface="Roboto"/>
                      </a:endParaRPr>
                    </a:p>
                  </a:txBody>
                  <a:tcPr marT="91425" marB="91425" marR="91425" marL="91425">
                    <a:lnL cap="flat" cmpd="sng" w="1905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Roboto"/>
                          <a:ea typeface="Roboto"/>
                          <a:cs typeface="Roboto"/>
                          <a:sym typeface="Roboto"/>
                        </a:rPr>
                        <a:t>61.60</a:t>
                      </a:r>
                      <a:endParaRPr sz="1100">
                        <a:latin typeface="Roboto"/>
                        <a:ea typeface="Roboto"/>
                        <a:cs typeface="Roboto"/>
                        <a:sym typeface="Roboto"/>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Roboto"/>
                          <a:ea typeface="Roboto"/>
                          <a:cs typeface="Roboto"/>
                          <a:sym typeface="Roboto"/>
                        </a:rPr>
                        <a:t>119.58</a:t>
                      </a:r>
                      <a:endParaRPr sz="1100">
                        <a:latin typeface="Roboto"/>
                        <a:ea typeface="Roboto"/>
                        <a:cs typeface="Roboto"/>
                        <a:sym typeface="Roboto"/>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Roboto"/>
                          <a:ea typeface="Roboto"/>
                          <a:cs typeface="Roboto"/>
                          <a:sym typeface="Roboto"/>
                        </a:rPr>
                        <a:t>201.31</a:t>
                      </a:r>
                      <a:endParaRPr sz="1100">
                        <a:latin typeface="Roboto"/>
                        <a:ea typeface="Roboto"/>
                        <a:cs typeface="Roboto"/>
                        <a:sym typeface="Roboto"/>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b="1" lang="en" sz="1100">
                          <a:latin typeface="Roboto"/>
                          <a:ea typeface="Roboto"/>
                          <a:cs typeface="Roboto"/>
                          <a:sym typeface="Roboto"/>
                        </a:rPr>
                        <a:t>47.99</a:t>
                      </a:r>
                      <a:endParaRPr b="1" sz="1100">
                        <a:latin typeface="Roboto"/>
                        <a:ea typeface="Roboto"/>
                        <a:cs typeface="Roboto"/>
                        <a:sym typeface="Roboto"/>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b="1" lang="en" sz="1100">
                          <a:latin typeface="Roboto"/>
                          <a:ea typeface="Roboto"/>
                          <a:cs typeface="Roboto"/>
                          <a:sym typeface="Roboto"/>
                        </a:rPr>
                        <a:t>89.10</a:t>
                      </a:r>
                      <a:endParaRPr b="1" sz="1100">
                        <a:latin typeface="Roboto"/>
                        <a:ea typeface="Roboto"/>
                        <a:cs typeface="Roboto"/>
                        <a:sym typeface="Roboto"/>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b="1" lang="en" sz="1100">
                          <a:latin typeface="Roboto"/>
                          <a:ea typeface="Roboto"/>
                          <a:cs typeface="Roboto"/>
                          <a:sym typeface="Roboto"/>
                        </a:rPr>
                        <a:t>4.80</a:t>
                      </a:r>
                      <a:endParaRPr b="1" sz="1100">
                        <a:latin typeface="Roboto"/>
                        <a:ea typeface="Roboto"/>
                        <a:cs typeface="Roboto"/>
                        <a:sym typeface="Roboto"/>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b="1" lang="en" sz="1100">
                          <a:latin typeface="Roboto"/>
                          <a:ea typeface="Roboto"/>
                          <a:cs typeface="Roboto"/>
                          <a:sym typeface="Roboto"/>
                        </a:rPr>
                        <a:t>5.16</a:t>
                      </a:r>
                      <a:endParaRPr b="1" sz="1100">
                        <a:latin typeface="Roboto"/>
                        <a:ea typeface="Roboto"/>
                        <a:cs typeface="Roboto"/>
                        <a:sym typeface="Roboto"/>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0"/>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sz="3000"/>
              <a:t>Experimental Results - Latency and Resource Utilization</a:t>
            </a:r>
            <a:endParaRPr sz="3000"/>
          </a:p>
          <a:p>
            <a:pPr indent="0" lvl="0" marL="0" rtl="0" algn="ctr">
              <a:spcBef>
                <a:spcPts val="0"/>
              </a:spcBef>
              <a:spcAft>
                <a:spcPts val="0"/>
              </a:spcAft>
              <a:buNone/>
            </a:pPr>
            <a:r>
              <a:rPr lang="en" sz="3000"/>
              <a:t>Compare M1 and i5</a:t>
            </a:r>
            <a:endParaRPr sz="3000"/>
          </a:p>
          <a:p>
            <a:pPr indent="0" lvl="0" marL="0" rtl="0" algn="l">
              <a:spcBef>
                <a:spcPts val="0"/>
              </a:spcBef>
              <a:spcAft>
                <a:spcPts val="0"/>
              </a:spcAft>
              <a:buNone/>
            </a:pPr>
            <a:r>
              <a:t/>
            </a:r>
            <a:endParaRPr/>
          </a:p>
        </p:txBody>
      </p:sp>
      <p:sp>
        <p:nvSpPr>
          <p:cNvPr id="191" name="Google Shape;191;p30"/>
          <p:cNvSpPr txBox="1"/>
          <p:nvPr>
            <p:ph idx="1" type="body"/>
          </p:nvPr>
        </p:nvSpPr>
        <p:spPr>
          <a:xfrm>
            <a:off x="275600" y="1437775"/>
            <a:ext cx="8520600" cy="3302700"/>
          </a:xfrm>
          <a:prstGeom prst="rect">
            <a:avLst/>
          </a:prstGeom>
        </p:spPr>
        <p:txBody>
          <a:bodyPr anchorCtr="0" anchor="t" bIns="91425" lIns="91425" spcFirstLastPara="1" rIns="91425" wrap="square" tIns="91425">
            <a:normAutofit/>
          </a:bodyPr>
          <a:lstStyle/>
          <a:p>
            <a:pPr indent="-317500" lvl="0" marL="457200" rtl="0" algn="l">
              <a:lnSpc>
                <a:spcPct val="200000"/>
              </a:lnSpc>
              <a:spcBef>
                <a:spcPts val="0"/>
              </a:spcBef>
              <a:spcAft>
                <a:spcPts val="0"/>
              </a:spcAft>
              <a:buSzPts val="1400"/>
              <a:buFont typeface="Roboto"/>
              <a:buChar char="●"/>
            </a:pPr>
            <a:r>
              <a:rPr lang="en" sz="1400">
                <a:latin typeface="Roboto"/>
                <a:ea typeface="Roboto"/>
                <a:cs typeface="Roboto"/>
                <a:sym typeface="Roboto"/>
              </a:rPr>
              <a:t>Latency in Apple M1 were much lower than Intel i5. </a:t>
            </a:r>
            <a:endParaRPr sz="1400">
              <a:latin typeface="Roboto"/>
              <a:ea typeface="Roboto"/>
              <a:cs typeface="Roboto"/>
              <a:sym typeface="Roboto"/>
            </a:endParaRPr>
          </a:p>
          <a:p>
            <a:pPr indent="-317500" lvl="0" marL="457200" rtl="0" algn="l">
              <a:lnSpc>
                <a:spcPct val="200000"/>
              </a:lnSpc>
              <a:spcBef>
                <a:spcPts val="0"/>
              </a:spcBef>
              <a:spcAft>
                <a:spcPts val="0"/>
              </a:spcAft>
              <a:buSzPts val="1400"/>
              <a:buFont typeface="Roboto"/>
              <a:buChar char="●"/>
            </a:pPr>
            <a:r>
              <a:rPr lang="en" sz="1400">
                <a:latin typeface="Roboto"/>
                <a:ea typeface="Roboto"/>
                <a:cs typeface="Roboto"/>
                <a:sym typeface="Roboto"/>
              </a:rPr>
              <a:t>CPU Utilization was almost similar across M1 and i5</a:t>
            </a:r>
            <a:endParaRPr sz="1400">
              <a:latin typeface="Roboto"/>
              <a:ea typeface="Roboto"/>
              <a:cs typeface="Roboto"/>
              <a:sym typeface="Roboto"/>
            </a:endParaRPr>
          </a:p>
          <a:p>
            <a:pPr indent="-317500" lvl="0" marL="457200" rtl="0" algn="l">
              <a:lnSpc>
                <a:spcPct val="200000"/>
              </a:lnSpc>
              <a:spcBef>
                <a:spcPts val="0"/>
              </a:spcBef>
              <a:spcAft>
                <a:spcPts val="0"/>
              </a:spcAft>
              <a:buSzPts val="1400"/>
              <a:buFont typeface="Roboto"/>
              <a:buChar char="●"/>
            </a:pPr>
            <a:r>
              <a:rPr lang="en" sz="1400">
                <a:latin typeface="Roboto"/>
                <a:ea typeface="Roboto"/>
                <a:cs typeface="Roboto"/>
                <a:sym typeface="Roboto"/>
              </a:rPr>
              <a:t>Memory utilization was higher in Intel i5 across number of cores.</a:t>
            </a:r>
            <a:endParaRPr sz="1400">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1"/>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Experimental Results - Model Accuracies and Scores</a:t>
            </a:r>
            <a:endParaRPr/>
          </a:p>
        </p:txBody>
      </p:sp>
      <p:graphicFrame>
        <p:nvGraphicFramePr>
          <p:cNvPr id="197" name="Google Shape;197;p31"/>
          <p:cNvGraphicFramePr/>
          <p:nvPr/>
        </p:nvGraphicFramePr>
        <p:xfrm>
          <a:off x="797725" y="1769125"/>
          <a:ext cx="3000000" cy="3000000"/>
        </p:xfrm>
        <a:graphic>
          <a:graphicData uri="http://schemas.openxmlformats.org/drawingml/2006/table">
            <a:tbl>
              <a:tblPr>
                <a:noFill/>
                <a:tableStyleId>{78168EE6-C7A6-4578-A58E-A61403A5A542}</a:tableStyleId>
              </a:tblPr>
              <a:tblGrid>
                <a:gridCol w="1206500"/>
                <a:gridCol w="1206500"/>
                <a:gridCol w="1206500"/>
                <a:gridCol w="1206500"/>
                <a:gridCol w="1206500"/>
                <a:gridCol w="1206500"/>
              </a:tblGrid>
              <a:tr h="185550">
                <a:tc>
                  <a:txBody>
                    <a:bodyPr/>
                    <a:lstStyle/>
                    <a:p>
                      <a:pPr indent="0" lvl="0" marL="0" rtl="0" algn="l">
                        <a:spcBef>
                          <a:spcPts val="0"/>
                        </a:spcBef>
                        <a:spcAft>
                          <a:spcPts val="0"/>
                        </a:spcAft>
                        <a:buNone/>
                      </a:pPr>
                      <a:r>
                        <a:rPr b="1" lang="en">
                          <a:latin typeface="Roboto"/>
                          <a:ea typeface="Roboto"/>
                          <a:cs typeface="Roboto"/>
                          <a:sym typeface="Roboto"/>
                        </a:rPr>
                        <a:t>Algorithm</a:t>
                      </a:r>
                      <a:endParaRPr b="1">
                        <a:latin typeface="Roboto"/>
                        <a:ea typeface="Roboto"/>
                        <a:cs typeface="Roboto"/>
                        <a:sym typeface="Roboto"/>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a:latin typeface="Roboto"/>
                          <a:ea typeface="Roboto"/>
                          <a:cs typeface="Roboto"/>
                          <a:sym typeface="Roboto"/>
                        </a:rPr>
                        <a:t>Validation Accuracy</a:t>
                      </a:r>
                      <a:endParaRPr b="1">
                        <a:latin typeface="Roboto"/>
                        <a:ea typeface="Roboto"/>
                        <a:cs typeface="Roboto"/>
                        <a:sym typeface="Roboto"/>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a:latin typeface="Roboto"/>
                          <a:ea typeface="Roboto"/>
                          <a:cs typeface="Roboto"/>
                          <a:sym typeface="Roboto"/>
                        </a:rPr>
                        <a:t>Test Accuracy</a:t>
                      </a:r>
                      <a:endParaRPr b="1">
                        <a:latin typeface="Roboto"/>
                        <a:ea typeface="Roboto"/>
                        <a:cs typeface="Roboto"/>
                        <a:sym typeface="Roboto"/>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a:latin typeface="Roboto"/>
                          <a:ea typeface="Roboto"/>
                          <a:cs typeface="Roboto"/>
                          <a:sym typeface="Roboto"/>
                        </a:rPr>
                        <a:t>Test Precision</a:t>
                      </a:r>
                      <a:endParaRPr b="1">
                        <a:latin typeface="Roboto"/>
                        <a:ea typeface="Roboto"/>
                        <a:cs typeface="Roboto"/>
                        <a:sym typeface="Roboto"/>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a:latin typeface="Roboto"/>
                          <a:ea typeface="Roboto"/>
                          <a:cs typeface="Roboto"/>
                          <a:sym typeface="Roboto"/>
                        </a:rPr>
                        <a:t>Test Recall</a:t>
                      </a:r>
                      <a:endParaRPr b="1">
                        <a:latin typeface="Roboto"/>
                        <a:ea typeface="Roboto"/>
                        <a:cs typeface="Roboto"/>
                        <a:sym typeface="Roboto"/>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a:latin typeface="Roboto"/>
                          <a:ea typeface="Roboto"/>
                          <a:cs typeface="Roboto"/>
                          <a:sym typeface="Roboto"/>
                        </a:rPr>
                        <a:t>Test F1</a:t>
                      </a:r>
                      <a:endParaRPr b="1">
                        <a:latin typeface="Roboto"/>
                        <a:ea typeface="Roboto"/>
                        <a:cs typeface="Roboto"/>
                        <a:sym typeface="Roboto"/>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43475">
                <a:tc>
                  <a:txBody>
                    <a:bodyPr/>
                    <a:lstStyle/>
                    <a:p>
                      <a:pPr indent="0" lvl="0" marL="0" rtl="0" algn="l">
                        <a:spcBef>
                          <a:spcPts val="0"/>
                        </a:spcBef>
                        <a:spcAft>
                          <a:spcPts val="0"/>
                        </a:spcAft>
                        <a:buNone/>
                      </a:pPr>
                      <a:r>
                        <a:rPr lang="en">
                          <a:latin typeface="Roboto"/>
                          <a:ea typeface="Roboto"/>
                          <a:cs typeface="Roboto"/>
                          <a:sym typeface="Roboto"/>
                        </a:rPr>
                        <a:t>Naive Bayes</a:t>
                      </a:r>
                      <a:endParaRPr>
                        <a:latin typeface="Roboto"/>
                        <a:ea typeface="Roboto"/>
                        <a:cs typeface="Roboto"/>
                        <a:sym typeface="Roboto"/>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latin typeface="Roboto"/>
                          <a:ea typeface="Roboto"/>
                          <a:cs typeface="Roboto"/>
                          <a:sym typeface="Roboto"/>
                        </a:rPr>
                        <a:t>89.98</a:t>
                      </a:r>
                      <a:endParaRPr>
                        <a:latin typeface="Roboto"/>
                        <a:ea typeface="Roboto"/>
                        <a:cs typeface="Roboto"/>
                        <a:sym typeface="Roboto"/>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latin typeface="Roboto"/>
                          <a:ea typeface="Roboto"/>
                          <a:cs typeface="Roboto"/>
                          <a:sym typeface="Roboto"/>
                        </a:rPr>
                        <a:t>90.16</a:t>
                      </a:r>
                      <a:endParaRPr>
                        <a:latin typeface="Roboto"/>
                        <a:ea typeface="Roboto"/>
                        <a:cs typeface="Roboto"/>
                        <a:sym typeface="Roboto"/>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latin typeface="Roboto"/>
                          <a:ea typeface="Roboto"/>
                          <a:cs typeface="Roboto"/>
                          <a:sym typeface="Roboto"/>
                        </a:rPr>
                        <a:t>95.74</a:t>
                      </a:r>
                      <a:endParaRPr>
                        <a:latin typeface="Roboto"/>
                        <a:ea typeface="Roboto"/>
                        <a:cs typeface="Roboto"/>
                        <a:sym typeface="Roboto"/>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latin typeface="Roboto"/>
                          <a:ea typeface="Roboto"/>
                          <a:cs typeface="Roboto"/>
                          <a:sym typeface="Roboto"/>
                        </a:rPr>
                        <a:t>90.16</a:t>
                      </a:r>
                      <a:endParaRPr>
                        <a:latin typeface="Roboto"/>
                        <a:ea typeface="Roboto"/>
                        <a:cs typeface="Roboto"/>
                        <a:sym typeface="Roboto"/>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latin typeface="Roboto"/>
                          <a:ea typeface="Roboto"/>
                          <a:cs typeface="Roboto"/>
                          <a:sym typeface="Roboto"/>
                        </a:rPr>
                        <a:t>92.31</a:t>
                      </a:r>
                      <a:endParaRPr>
                        <a:latin typeface="Roboto"/>
                        <a:ea typeface="Roboto"/>
                        <a:cs typeface="Roboto"/>
                        <a:sym typeface="Roboto"/>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43475">
                <a:tc>
                  <a:txBody>
                    <a:bodyPr/>
                    <a:lstStyle/>
                    <a:p>
                      <a:pPr indent="0" lvl="0" marL="0" rtl="0" algn="l">
                        <a:spcBef>
                          <a:spcPts val="0"/>
                        </a:spcBef>
                        <a:spcAft>
                          <a:spcPts val="0"/>
                        </a:spcAft>
                        <a:buNone/>
                      </a:pPr>
                      <a:r>
                        <a:rPr lang="en">
                          <a:latin typeface="Roboto"/>
                          <a:ea typeface="Roboto"/>
                          <a:cs typeface="Roboto"/>
                          <a:sym typeface="Roboto"/>
                        </a:rPr>
                        <a:t>SVM</a:t>
                      </a:r>
                      <a:endParaRPr>
                        <a:latin typeface="Roboto"/>
                        <a:ea typeface="Roboto"/>
                        <a:cs typeface="Roboto"/>
                        <a:sym typeface="Roboto"/>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latin typeface="Roboto"/>
                          <a:ea typeface="Roboto"/>
                          <a:cs typeface="Roboto"/>
                          <a:sym typeface="Roboto"/>
                        </a:rPr>
                        <a:t>96.25</a:t>
                      </a:r>
                      <a:endParaRPr>
                        <a:latin typeface="Roboto"/>
                        <a:ea typeface="Roboto"/>
                        <a:cs typeface="Roboto"/>
                        <a:sym typeface="Roboto"/>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latin typeface="Roboto"/>
                          <a:ea typeface="Roboto"/>
                          <a:cs typeface="Roboto"/>
                          <a:sym typeface="Roboto"/>
                        </a:rPr>
                        <a:t>96.31</a:t>
                      </a:r>
                      <a:endParaRPr>
                        <a:latin typeface="Roboto"/>
                        <a:ea typeface="Roboto"/>
                        <a:cs typeface="Roboto"/>
                        <a:sym typeface="Roboto"/>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latin typeface="Roboto"/>
                          <a:ea typeface="Roboto"/>
                          <a:cs typeface="Roboto"/>
                          <a:sym typeface="Roboto"/>
                        </a:rPr>
                        <a:t>95.53</a:t>
                      </a:r>
                      <a:endParaRPr>
                        <a:latin typeface="Roboto"/>
                        <a:ea typeface="Roboto"/>
                        <a:cs typeface="Roboto"/>
                        <a:sym typeface="Roboto"/>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latin typeface="Roboto"/>
                          <a:ea typeface="Roboto"/>
                          <a:cs typeface="Roboto"/>
                          <a:sym typeface="Roboto"/>
                        </a:rPr>
                        <a:t>96.31</a:t>
                      </a:r>
                      <a:endParaRPr>
                        <a:latin typeface="Roboto"/>
                        <a:ea typeface="Roboto"/>
                        <a:cs typeface="Roboto"/>
                        <a:sym typeface="Roboto"/>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latin typeface="Roboto"/>
                          <a:ea typeface="Roboto"/>
                          <a:cs typeface="Roboto"/>
                          <a:sym typeface="Roboto"/>
                        </a:rPr>
                        <a:t>95.35</a:t>
                      </a:r>
                      <a:endParaRPr>
                        <a:latin typeface="Roboto"/>
                        <a:ea typeface="Roboto"/>
                        <a:cs typeface="Roboto"/>
                        <a:sym typeface="Roboto"/>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85550">
                <a:tc>
                  <a:txBody>
                    <a:bodyPr/>
                    <a:lstStyle/>
                    <a:p>
                      <a:pPr indent="0" lvl="0" marL="0" rtl="0" algn="l">
                        <a:spcBef>
                          <a:spcPts val="0"/>
                        </a:spcBef>
                        <a:spcAft>
                          <a:spcPts val="0"/>
                        </a:spcAft>
                        <a:buNone/>
                      </a:pPr>
                      <a:r>
                        <a:rPr lang="en">
                          <a:latin typeface="Roboto"/>
                          <a:ea typeface="Roboto"/>
                          <a:cs typeface="Roboto"/>
                          <a:sym typeface="Roboto"/>
                        </a:rPr>
                        <a:t>Logistic Regression</a:t>
                      </a:r>
                      <a:endParaRPr>
                        <a:latin typeface="Roboto"/>
                        <a:ea typeface="Roboto"/>
                        <a:cs typeface="Roboto"/>
                        <a:sym typeface="Roboto"/>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a:latin typeface="Roboto"/>
                          <a:ea typeface="Roboto"/>
                          <a:cs typeface="Roboto"/>
                          <a:sym typeface="Roboto"/>
                        </a:rPr>
                        <a:t>96.32</a:t>
                      </a:r>
                      <a:endParaRPr b="1">
                        <a:latin typeface="Roboto"/>
                        <a:ea typeface="Roboto"/>
                        <a:cs typeface="Roboto"/>
                        <a:sym typeface="Roboto"/>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a:latin typeface="Roboto"/>
                          <a:ea typeface="Roboto"/>
                          <a:cs typeface="Roboto"/>
                          <a:sym typeface="Roboto"/>
                        </a:rPr>
                        <a:t>96.40</a:t>
                      </a:r>
                      <a:endParaRPr b="1">
                        <a:latin typeface="Roboto"/>
                        <a:ea typeface="Roboto"/>
                        <a:cs typeface="Roboto"/>
                        <a:sym typeface="Roboto"/>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a:latin typeface="Roboto"/>
                          <a:ea typeface="Roboto"/>
                          <a:cs typeface="Roboto"/>
                          <a:sym typeface="Roboto"/>
                        </a:rPr>
                        <a:t>96.03</a:t>
                      </a:r>
                      <a:endParaRPr b="1">
                        <a:latin typeface="Roboto"/>
                        <a:ea typeface="Roboto"/>
                        <a:cs typeface="Roboto"/>
                        <a:sym typeface="Roboto"/>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a:latin typeface="Roboto"/>
                          <a:ea typeface="Roboto"/>
                          <a:cs typeface="Roboto"/>
                          <a:sym typeface="Roboto"/>
                        </a:rPr>
                        <a:t>96.40</a:t>
                      </a:r>
                      <a:endParaRPr b="1">
                        <a:latin typeface="Roboto"/>
                        <a:ea typeface="Roboto"/>
                        <a:cs typeface="Roboto"/>
                        <a:sym typeface="Roboto"/>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a:latin typeface="Roboto"/>
                          <a:ea typeface="Roboto"/>
                          <a:cs typeface="Roboto"/>
                          <a:sym typeface="Roboto"/>
                        </a:rPr>
                        <a:t>96.17</a:t>
                      </a:r>
                      <a:endParaRPr b="1">
                        <a:latin typeface="Roboto"/>
                        <a:ea typeface="Roboto"/>
                        <a:cs typeface="Roboto"/>
                        <a:sym typeface="Roboto"/>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198" name="Google Shape;198;p31"/>
          <p:cNvSpPr txBox="1"/>
          <p:nvPr/>
        </p:nvSpPr>
        <p:spPr>
          <a:xfrm>
            <a:off x="857250" y="3607600"/>
            <a:ext cx="7048500" cy="73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3"/>
                </a:solidFill>
                <a:latin typeface="Roboto"/>
                <a:ea typeface="Roboto"/>
                <a:cs typeface="Roboto"/>
                <a:sym typeface="Roboto"/>
              </a:rPr>
              <a:t>Here we can see that Logistic Regression performed the best on binary sentiment classification.</a:t>
            </a:r>
            <a:endParaRPr>
              <a:solidFill>
                <a:schemeClr val="accent3"/>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4"/>
          <p:cNvSpPr txBox="1"/>
          <p:nvPr>
            <p:ph idx="1" type="body"/>
          </p:nvPr>
        </p:nvSpPr>
        <p:spPr>
          <a:xfrm>
            <a:off x="884250" y="1015775"/>
            <a:ext cx="7375500" cy="3287700"/>
          </a:xfrm>
          <a:prstGeom prst="rect">
            <a:avLst/>
          </a:prstGeom>
          <a:ln cap="flat" cmpd="sng" w="38100">
            <a:solidFill>
              <a:schemeClr val="accent2"/>
            </a:solidFill>
            <a:prstDash val="solid"/>
            <a:round/>
            <a:headEnd len="sm" w="sm" type="none"/>
            <a:tailEnd len="sm" w="sm" type="none"/>
          </a:ln>
        </p:spPr>
        <p:txBody>
          <a:bodyPr anchorCtr="0" anchor="t" bIns="91425" lIns="91425" spcFirstLastPara="1" rIns="91425" wrap="square" tIns="91425">
            <a:normAutofit/>
          </a:bodyPr>
          <a:lstStyle/>
          <a:p>
            <a:pPr indent="0" lvl="0" marL="457200" rtl="0" algn="just">
              <a:spcBef>
                <a:spcPts val="1200"/>
              </a:spcBef>
              <a:spcAft>
                <a:spcPts val="0"/>
              </a:spcAft>
              <a:buNone/>
            </a:pPr>
            <a:r>
              <a:t/>
            </a:r>
            <a:endParaRPr sz="1400">
              <a:solidFill>
                <a:srgbClr val="202124"/>
              </a:solidFill>
              <a:highlight>
                <a:schemeClr val="lt1"/>
              </a:highlight>
              <a:latin typeface="Roboto"/>
              <a:ea typeface="Roboto"/>
              <a:cs typeface="Roboto"/>
              <a:sym typeface="Roboto"/>
            </a:endParaRPr>
          </a:p>
          <a:p>
            <a:pPr indent="-317500" lvl="0" marL="457200" rtl="0" algn="l">
              <a:spcBef>
                <a:spcPts val="1500"/>
              </a:spcBef>
              <a:spcAft>
                <a:spcPts val="0"/>
              </a:spcAft>
              <a:buSzPts val="1400"/>
              <a:buChar char="●"/>
            </a:pPr>
            <a:r>
              <a:rPr lang="en" sz="1400">
                <a:solidFill>
                  <a:srgbClr val="202124"/>
                </a:solidFill>
                <a:highlight>
                  <a:schemeClr val="lt1"/>
                </a:highlight>
                <a:latin typeface="Roboto"/>
                <a:ea typeface="Roboto"/>
                <a:cs typeface="Roboto"/>
                <a:sym typeface="Roboto"/>
              </a:rPr>
              <a:t>We aim to build a </a:t>
            </a:r>
            <a:r>
              <a:rPr lang="en" sz="1400">
                <a:solidFill>
                  <a:srgbClr val="202124"/>
                </a:solidFill>
                <a:highlight>
                  <a:schemeClr val="lt1"/>
                </a:highlight>
                <a:latin typeface="Roboto"/>
                <a:ea typeface="Roboto"/>
                <a:cs typeface="Roboto"/>
                <a:sym typeface="Roboto"/>
              </a:rPr>
              <a:t>scalable</a:t>
            </a:r>
            <a:r>
              <a:rPr lang="en" sz="1400">
                <a:solidFill>
                  <a:srgbClr val="202124"/>
                </a:solidFill>
                <a:highlight>
                  <a:schemeClr val="lt1"/>
                </a:highlight>
                <a:latin typeface="Roboto"/>
                <a:ea typeface="Roboto"/>
                <a:cs typeface="Roboto"/>
                <a:sym typeface="Roboto"/>
              </a:rPr>
              <a:t> end-to-end pipeline for a review </a:t>
            </a:r>
            <a:r>
              <a:rPr lang="en" sz="1400">
                <a:solidFill>
                  <a:srgbClr val="202124"/>
                </a:solidFill>
                <a:highlight>
                  <a:schemeClr val="lt1"/>
                </a:highlight>
                <a:latin typeface="Roboto"/>
                <a:ea typeface="Roboto"/>
                <a:cs typeface="Roboto"/>
                <a:sym typeface="Roboto"/>
              </a:rPr>
              <a:t>sentiment</a:t>
            </a:r>
            <a:r>
              <a:rPr lang="en" sz="1400">
                <a:solidFill>
                  <a:srgbClr val="202124"/>
                </a:solidFill>
                <a:highlight>
                  <a:schemeClr val="lt1"/>
                </a:highlight>
                <a:latin typeface="Roboto"/>
                <a:ea typeface="Roboto"/>
                <a:cs typeface="Roboto"/>
                <a:sym typeface="Roboto"/>
              </a:rPr>
              <a:t> classification system using PySpark </a:t>
            </a:r>
            <a:endParaRPr sz="1400">
              <a:solidFill>
                <a:srgbClr val="202124"/>
              </a:solidFill>
              <a:highlight>
                <a:schemeClr val="lt1"/>
              </a:highlight>
              <a:latin typeface="Roboto"/>
              <a:ea typeface="Roboto"/>
              <a:cs typeface="Roboto"/>
              <a:sym typeface="Roboto"/>
            </a:endParaRPr>
          </a:p>
          <a:p>
            <a:pPr indent="-317500" lvl="0" marL="457200" rtl="0" algn="l">
              <a:spcBef>
                <a:spcPts val="0"/>
              </a:spcBef>
              <a:spcAft>
                <a:spcPts val="0"/>
              </a:spcAft>
              <a:buSzPts val="1400"/>
              <a:buChar char="●"/>
            </a:pPr>
            <a:r>
              <a:rPr lang="en" sz="1400">
                <a:solidFill>
                  <a:srgbClr val="202124"/>
                </a:solidFill>
                <a:highlight>
                  <a:schemeClr val="lt1"/>
                </a:highlight>
                <a:latin typeface="Roboto"/>
                <a:ea typeface="Roboto"/>
                <a:cs typeface="Roboto"/>
                <a:sym typeface="Roboto"/>
              </a:rPr>
              <a:t>We retrieve the customer reviews from Amazon Review Data and train multiple ML models to</a:t>
            </a:r>
            <a:r>
              <a:rPr lang="en" sz="1400">
                <a:solidFill>
                  <a:srgbClr val="202124"/>
                </a:solidFill>
                <a:highlight>
                  <a:schemeClr val="lt1"/>
                </a:highlight>
                <a:latin typeface="Roboto"/>
                <a:ea typeface="Roboto"/>
                <a:cs typeface="Roboto"/>
                <a:sym typeface="Roboto"/>
              </a:rPr>
              <a:t> classify customer sentiments</a:t>
            </a:r>
            <a:endParaRPr sz="1400">
              <a:solidFill>
                <a:srgbClr val="202124"/>
              </a:solidFill>
              <a:highlight>
                <a:schemeClr val="lt1"/>
              </a:highlight>
              <a:latin typeface="Roboto"/>
              <a:ea typeface="Roboto"/>
              <a:cs typeface="Roboto"/>
              <a:sym typeface="Roboto"/>
            </a:endParaRPr>
          </a:p>
          <a:p>
            <a:pPr indent="-317500" lvl="1" marL="914400" rtl="0" algn="just">
              <a:spcBef>
                <a:spcPts val="0"/>
              </a:spcBef>
              <a:spcAft>
                <a:spcPts val="0"/>
              </a:spcAft>
              <a:buClr>
                <a:srgbClr val="202124"/>
              </a:buClr>
              <a:buSzPts val="1400"/>
              <a:buFont typeface="Roboto"/>
              <a:buChar char="○"/>
            </a:pPr>
            <a:r>
              <a:rPr lang="en">
                <a:solidFill>
                  <a:srgbClr val="202124"/>
                </a:solidFill>
                <a:highlight>
                  <a:schemeClr val="lt1"/>
                </a:highlight>
                <a:latin typeface="Roboto"/>
                <a:ea typeface="Roboto"/>
                <a:cs typeface="Roboto"/>
                <a:sym typeface="Roboto"/>
              </a:rPr>
              <a:t>Data Source : </a:t>
            </a:r>
            <a:r>
              <a:rPr lang="en" u="sng">
                <a:solidFill>
                  <a:schemeClr val="hlink"/>
                </a:solidFill>
                <a:highlight>
                  <a:schemeClr val="lt1"/>
                </a:highlight>
                <a:latin typeface="Roboto"/>
                <a:ea typeface="Roboto"/>
                <a:cs typeface="Roboto"/>
                <a:sym typeface="Roboto"/>
                <a:hlinkClick r:id="rId3"/>
              </a:rPr>
              <a:t>https://cseweb.ucsd.edu/~jmcauley/datasets/amazon_v2/</a:t>
            </a:r>
            <a:endParaRPr>
              <a:solidFill>
                <a:srgbClr val="202124"/>
              </a:solidFill>
              <a:highlight>
                <a:schemeClr val="lt1"/>
              </a:highlight>
              <a:latin typeface="Roboto"/>
              <a:ea typeface="Roboto"/>
              <a:cs typeface="Roboto"/>
              <a:sym typeface="Roboto"/>
            </a:endParaRPr>
          </a:p>
          <a:p>
            <a:pPr indent="-317500" lvl="1" marL="914400" rtl="0" algn="just">
              <a:spcBef>
                <a:spcPts val="0"/>
              </a:spcBef>
              <a:spcAft>
                <a:spcPts val="0"/>
              </a:spcAft>
              <a:buClr>
                <a:srgbClr val="202124"/>
              </a:buClr>
              <a:buSzPts val="1400"/>
              <a:buFont typeface="Roboto"/>
              <a:buChar char="○"/>
            </a:pPr>
            <a:r>
              <a:rPr lang="en">
                <a:solidFill>
                  <a:srgbClr val="202124"/>
                </a:solidFill>
                <a:highlight>
                  <a:schemeClr val="lt1"/>
                </a:highlight>
                <a:latin typeface="Roboto"/>
                <a:ea typeface="Roboto"/>
                <a:cs typeface="Roboto"/>
                <a:sym typeface="Roboto"/>
              </a:rPr>
              <a:t>Category : </a:t>
            </a:r>
            <a:r>
              <a:rPr lang="en">
                <a:solidFill>
                  <a:srgbClr val="202124"/>
                </a:solidFill>
                <a:highlight>
                  <a:schemeClr val="lt1"/>
                </a:highlight>
                <a:latin typeface="Roboto"/>
                <a:ea typeface="Roboto"/>
                <a:cs typeface="Roboto"/>
                <a:sym typeface="Roboto"/>
              </a:rPr>
              <a:t>Digital</a:t>
            </a:r>
            <a:r>
              <a:rPr lang="en">
                <a:solidFill>
                  <a:srgbClr val="202124"/>
                </a:solidFill>
                <a:highlight>
                  <a:schemeClr val="lt1"/>
                </a:highlight>
                <a:latin typeface="Roboto"/>
                <a:ea typeface="Roboto"/>
                <a:cs typeface="Roboto"/>
                <a:sym typeface="Roboto"/>
              </a:rPr>
              <a:t> Music(</a:t>
            </a:r>
            <a:r>
              <a:rPr lang="en">
                <a:solidFill>
                  <a:srgbClr val="212121"/>
                </a:solidFill>
                <a:latin typeface="Roboto"/>
                <a:ea typeface="Roboto"/>
                <a:cs typeface="Roboto"/>
                <a:sym typeface="Roboto"/>
              </a:rPr>
              <a:t>1,584,082</a:t>
            </a:r>
            <a:r>
              <a:rPr lang="en">
                <a:solidFill>
                  <a:srgbClr val="202124"/>
                </a:solidFill>
                <a:highlight>
                  <a:schemeClr val="lt1"/>
                </a:highlight>
                <a:latin typeface="Roboto"/>
                <a:ea typeface="Roboto"/>
                <a:cs typeface="Roboto"/>
                <a:sym typeface="Roboto"/>
              </a:rPr>
              <a:t> reviews)</a:t>
            </a:r>
            <a:endParaRPr>
              <a:solidFill>
                <a:srgbClr val="202124"/>
              </a:solidFill>
              <a:highlight>
                <a:schemeClr val="lt1"/>
              </a:highlight>
              <a:latin typeface="Roboto"/>
              <a:ea typeface="Roboto"/>
              <a:cs typeface="Roboto"/>
              <a:sym typeface="Roboto"/>
            </a:endParaRPr>
          </a:p>
          <a:p>
            <a:pPr indent="-317500" lvl="0" marL="457200" rtl="0" algn="just">
              <a:spcBef>
                <a:spcPts val="0"/>
              </a:spcBef>
              <a:spcAft>
                <a:spcPts val="0"/>
              </a:spcAft>
              <a:buClr>
                <a:srgbClr val="202124"/>
              </a:buClr>
              <a:buSzPts val="1400"/>
              <a:buFont typeface="Roboto"/>
              <a:buChar char="●"/>
            </a:pPr>
            <a:r>
              <a:rPr lang="en" sz="1400">
                <a:solidFill>
                  <a:srgbClr val="202124"/>
                </a:solidFill>
                <a:highlight>
                  <a:schemeClr val="lt1"/>
                </a:highlight>
                <a:latin typeface="Roboto"/>
                <a:ea typeface="Roboto"/>
                <a:cs typeface="Roboto"/>
                <a:sym typeface="Roboto"/>
              </a:rPr>
              <a:t>We seek to compare the performance of various ML models</a:t>
            </a:r>
            <a:endParaRPr sz="1400">
              <a:solidFill>
                <a:srgbClr val="202124"/>
              </a:solidFill>
              <a:highlight>
                <a:schemeClr val="lt1"/>
              </a:highlight>
              <a:latin typeface="Roboto"/>
              <a:ea typeface="Roboto"/>
              <a:cs typeface="Roboto"/>
              <a:sym typeface="Roboto"/>
            </a:endParaRPr>
          </a:p>
          <a:p>
            <a:pPr indent="-317500" lvl="0" marL="457200" rtl="0" algn="l">
              <a:spcBef>
                <a:spcPts val="0"/>
              </a:spcBef>
              <a:spcAft>
                <a:spcPts val="0"/>
              </a:spcAft>
              <a:buClr>
                <a:srgbClr val="212121"/>
              </a:buClr>
              <a:buSzPts val="1400"/>
              <a:buFont typeface="Roboto"/>
              <a:buChar char="●"/>
            </a:pPr>
            <a:r>
              <a:rPr lang="en" sz="1400">
                <a:solidFill>
                  <a:srgbClr val="212121"/>
                </a:solidFill>
                <a:latin typeface="Roboto"/>
                <a:ea typeface="Roboto"/>
                <a:cs typeface="Roboto"/>
                <a:sym typeface="Roboto"/>
              </a:rPr>
              <a:t>We intend to gauge critical system metrics such as latency, CPU utilization, and memory usage across various system configurations</a:t>
            </a:r>
            <a:endParaRPr sz="1400">
              <a:solidFill>
                <a:srgbClr val="212121"/>
              </a:solidFill>
              <a:highlight>
                <a:schemeClr val="lt1"/>
              </a:highlight>
              <a:latin typeface="Roboto"/>
              <a:ea typeface="Roboto"/>
              <a:cs typeface="Roboto"/>
              <a:sym typeface="Roboto"/>
            </a:endParaRPr>
          </a:p>
        </p:txBody>
      </p:sp>
      <p:sp>
        <p:nvSpPr>
          <p:cNvPr id="74" name="Google Shape;74;p14"/>
          <p:cNvSpPr txBox="1"/>
          <p:nvPr/>
        </p:nvSpPr>
        <p:spPr>
          <a:xfrm>
            <a:off x="884250" y="369275"/>
            <a:ext cx="2059500" cy="646500"/>
          </a:xfrm>
          <a:prstGeom prst="rect">
            <a:avLst/>
          </a:prstGeom>
          <a:noFill/>
          <a:ln cap="flat" cmpd="sng" w="38100">
            <a:solidFill>
              <a:schemeClr val="accent3"/>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chemeClr val="accent1"/>
                </a:solidFill>
                <a:latin typeface="Open Sans"/>
                <a:ea typeface="Open Sans"/>
                <a:cs typeface="Open Sans"/>
                <a:sym typeface="Open Sans"/>
              </a:rPr>
              <a:t>Objective</a:t>
            </a:r>
            <a:endParaRPr b="1" sz="3000">
              <a:solidFill>
                <a:schemeClr val="accent1"/>
              </a:solidFill>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2"/>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Experimental Results - Resource Plots - Apple M1</a:t>
            </a:r>
            <a:endParaRPr/>
          </a:p>
        </p:txBody>
      </p:sp>
      <p:sp>
        <p:nvSpPr>
          <p:cNvPr id="204" name="Google Shape;204;p32"/>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a:t>Fig1</a:t>
            </a:r>
            <a:endParaRPr/>
          </a:p>
        </p:txBody>
      </p:sp>
      <p:pic>
        <p:nvPicPr>
          <p:cNvPr id="205" name="Google Shape;205;p32"/>
          <p:cNvPicPr preferRelativeResize="0"/>
          <p:nvPr/>
        </p:nvPicPr>
        <p:blipFill>
          <a:blip r:embed="rId3">
            <a:alphaModFix/>
          </a:blip>
          <a:stretch>
            <a:fillRect/>
          </a:stretch>
        </p:blipFill>
        <p:spPr>
          <a:xfrm>
            <a:off x="311700" y="1266325"/>
            <a:ext cx="4260301" cy="1449919"/>
          </a:xfrm>
          <a:prstGeom prst="rect">
            <a:avLst/>
          </a:prstGeom>
          <a:noFill/>
          <a:ln>
            <a:noFill/>
          </a:ln>
        </p:spPr>
      </p:pic>
      <p:pic>
        <p:nvPicPr>
          <p:cNvPr id="206" name="Google Shape;206;p32"/>
          <p:cNvPicPr preferRelativeResize="0"/>
          <p:nvPr/>
        </p:nvPicPr>
        <p:blipFill>
          <a:blip r:embed="rId4">
            <a:alphaModFix/>
          </a:blip>
          <a:stretch>
            <a:fillRect/>
          </a:stretch>
        </p:blipFill>
        <p:spPr>
          <a:xfrm>
            <a:off x="4571999" y="1266325"/>
            <a:ext cx="4152924" cy="1411356"/>
          </a:xfrm>
          <a:prstGeom prst="rect">
            <a:avLst/>
          </a:prstGeom>
          <a:noFill/>
          <a:ln>
            <a:noFill/>
          </a:ln>
        </p:spPr>
      </p:pic>
      <p:pic>
        <p:nvPicPr>
          <p:cNvPr id="207" name="Google Shape;207;p32"/>
          <p:cNvPicPr preferRelativeResize="0"/>
          <p:nvPr/>
        </p:nvPicPr>
        <p:blipFill>
          <a:blip r:embed="rId5">
            <a:alphaModFix/>
          </a:blip>
          <a:stretch>
            <a:fillRect/>
          </a:stretch>
        </p:blipFill>
        <p:spPr>
          <a:xfrm>
            <a:off x="311701" y="3117037"/>
            <a:ext cx="4260301" cy="1451992"/>
          </a:xfrm>
          <a:prstGeom prst="rect">
            <a:avLst/>
          </a:prstGeom>
          <a:noFill/>
          <a:ln>
            <a:noFill/>
          </a:ln>
        </p:spPr>
      </p:pic>
      <p:pic>
        <p:nvPicPr>
          <p:cNvPr id="208" name="Google Shape;208;p32"/>
          <p:cNvPicPr preferRelativeResize="0"/>
          <p:nvPr/>
        </p:nvPicPr>
        <p:blipFill>
          <a:blip r:embed="rId6">
            <a:alphaModFix/>
          </a:blip>
          <a:stretch>
            <a:fillRect/>
          </a:stretch>
        </p:blipFill>
        <p:spPr>
          <a:xfrm>
            <a:off x="4679375" y="3117025"/>
            <a:ext cx="4152924" cy="1407285"/>
          </a:xfrm>
          <a:prstGeom prst="rect">
            <a:avLst/>
          </a:prstGeom>
          <a:noFill/>
          <a:ln>
            <a:noFill/>
          </a:ln>
        </p:spPr>
      </p:pic>
      <p:sp>
        <p:nvSpPr>
          <p:cNvPr id="209" name="Google Shape;209;p32"/>
          <p:cNvSpPr txBox="1"/>
          <p:nvPr/>
        </p:nvSpPr>
        <p:spPr>
          <a:xfrm>
            <a:off x="511975" y="2691375"/>
            <a:ext cx="40599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Open Sans"/>
                <a:ea typeface="Open Sans"/>
                <a:cs typeface="Open Sans"/>
                <a:sym typeface="Open Sans"/>
              </a:rPr>
              <a:t>Fig1 - CPU and RAM utilization with 1 </a:t>
            </a:r>
            <a:r>
              <a:rPr lang="en" sz="1000">
                <a:solidFill>
                  <a:schemeClr val="dk2"/>
                </a:solidFill>
                <a:latin typeface="Open Sans"/>
                <a:ea typeface="Open Sans"/>
                <a:cs typeface="Open Sans"/>
                <a:sym typeface="Open Sans"/>
              </a:rPr>
              <a:t>executor</a:t>
            </a:r>
            <a:r>
              <a:rPr lang="en" sz="1000">
                <a:solidFill>
                  <a:schemeClr val="dk2"/>
                </a:solidFill>
                <a:latin typeface="Open Sans"/>
                <a:ea typeface="Open Sans"/>
                <a:cs typeface="Open Sans"/>
                <a:sym typeface="Open Sans"/>
              </a:rPr>
              <a:t> and 1 core</a:t>
            </a:r>
            <a:endParaRPr sz="1000">
              <a:solidFill>
                <a:schemeClr val="dk2"/>
              </a:solidFill>
              <a:latin typeface="Open Sans"/>
              <a:ea typeface="Open Sans"/>
              <a:cs typeface="Open Sans"/>
              <a:sym typeface="Open Sans"/>
            </a:endParaRPr>
          </a:p>
        </p:txBody>
      </p:sp>
      <p:sp>
        <p:nvSpPr>
          <p:cNvPr id="210" name="Google Shape;210;p32"/>
          <p:cNvSpPr txBox="1"/>
          <p:nvPr/>
        </p:nvSpPr>
        <p:spPr>
          <a:xfrm>
            <a:off x="4774400" y="2669025"/>
            <a:ext cx="3950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Open Sans"/>
                <a:ea typeface="Open Sans"/>
                <a:cs typeface="Open Sans"/>
                <a:sym typeface="Open Sans"/>
              </a:rPr>
              <a:t>Fig2 -  CPU and RAM utilization with 1 executor and 2 cores</a:t>
            </a:r>
            <a:endParaRPr sz="1000">
              <a:solidFill>
                <a:schemeClr val="dk2"/>
              </a:solidFill>
              <a:latin typeface="Open Sans"/>
              <a:ea typeface="Open Sans"/>
              <a:cs typeface="Open Sans"/>
              <a:sym typeface="Open Sans"/>
            </a:endParaRPr>
          </a:p>
        </p:txBody>
      </p:sp>
      <p:sp>
        <p:nvSpPr>
          <p:cNvPr id="211" name="Google Shape;211;p32"/>
          <p:cNvSpPr txBox="1"/>
          <p:nvPr/>
        </p:nvSpPr>
        <p:spPr>
          <a:xfrm>
            <a:off x="511975" y="4569025"/>
            <a:ext cx="3950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Open Sans"/>
                <a:ea typeface="Open Sans"/>
                <a:cs typeface="Open Sans"/>
                <a:sym typeface="Open Sans"/>
              </a:rPr>
              <a:t>Fig3 - </a:t>
            </a:r>
            <a:r>
              <a:rPr lang="en" sz="1000">
                <a:solidFill>
                  <a:schemeClr val="dk2"/>
                </a:solidFill>
                <a:latin typeface="Open Sans"/>
                <a:ea typeface="Open Sans"/>
                <a:cs typeface="Open Sans"/>
                <a:sym typeface="Open Sans"/>
              </a:rPr>
              <a:t> CPU and RAM utilization with 1 executor and 3 cores</a:t>
            </a:r>
            <a:endParaRPr sz="400">
              <a:solidFill>
                <a:schemeClr val="dk2"/>
              </a:solidFill>
              <a:latin typeface="Open Sans"/>
              <a:ea typeface="Open Sans"/>
              <a:cs typeface="Open Sans"/>
              <a:sym typeface="Open Sans"/>
            </a:endParaRPr>
          </a:p>
        </p:txBody>
      </p:sp>
      <p:sp>
        <p:nvSpPr>
          <p:cNvPr id="212" name="Google Shape;212;p32"/>
          <p:cNvSpPr txBox="1"/>
          <p:nvPr/>
        </p:nvSpPr>
        <p:spPr>
          <a:xfrm>
            <a:off x="4774525" y="4524300"/>
            <a:ext cx="3950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Open Sans"/>
                <a:ea typeface="Open Sans"/>
                <a:cs typeface="Open Sans"/>
                <a:sym typeface="Open Sans"/>
              </a:rPr>
              <a:t>Fig4 - </a:t>
            </a:r>
            <a:r>
              <a:rPr lang="en" sz="1000">
                <a:solidFill>
                  <a:schemeClr val="dk2"/>
                </a:solidFill>
                <a:latin typeface="Open Sans"/>
                <a:ea typeface="Open Sans"/>
                <a:cs typeface="Open Sans"/>
                <a:sym typeface="Open Sans"/>
              </a:rPr>
              <a:t> CPU and RAM utilization with 1 executor and 4 cores</a:t>
            </a:r>
            <a:endParaRPr sz="1000">
              <a:solidFill>
                <a:schemeClr val="dk2"/>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3"/>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Experimental Results - Resource Plots - Intel i5</a:t>
            </a:r>
            <a:endParaRPr/>
          </a:p>
          <a:p>
            <a:pPr indent="0" lvl="0" marL="0" rtl="0" algn="l">
              <a:spcBef>
                <a:spcPts val="0"/>
              </a:spcBef>
              <a:spcAft>
                <a:spcPts val="0"/>
              </a:spcAft>
              <a:buNone/>
            </a:pPr>
            <a:r>
              <a:t/>
            </a:r>
            <a:endParaRPr/>
          </a:p>
        </p:txBody>
      </p:sp>
      <p:sp>
        <p:nvSpPr>
          <p:cNvPr id="218" name="Google Shape;218;p33"/>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19" name="Google Shape;219;p33"/>
          <p:cNvPicPr preferRelativeResize="0"/>
          <p:nvPr/>
        </p:nvPicPr>
        <p:blipFill>
          <a:blip r:embed="rId3">
            <a:alphaModFix/>
          </a:blip>
          <a:stretch>
            <a:fillRect/>
          </a:stretch>
        </p:blipFill>
        <p:spPr>
          <a:xfrm>
            <a:off x="311700" y="1266325"/>
            <a:ext cx="4367452" cy="1482100"/>
          </a:xfrm>
          <a:prstGeom prst="rect">
            <a:avLst/>
          </a:prstGeom>
          <a:noFill/>
          <a:ln>
            <a:noFill/>
          </a:ln>
        </p:spPr>
      </p:pic>
      <p:pic>
        <p:nvPicPr>
          <p:cNvPr id="220" name="Google Shape;220;p33"/>
          <p:cNvPicPr preferRelativeResize="0"/>
          <p:nvPr/>
        </p:nvPicPr>
        <p:blipFill>
          <a:blip r:embed="rId4">
            <a:alphaModFix/>
          </a:blip>
          <a:stretch>
            <a:fillRect/>
          </a:stretch>
        </p:blipFill>
        <p:spPr>
          <a:xfrm>
            <a:off x="4679150" y="1266325"/>
            <a:ext cx="4153149" cy="1399256"/>
          </a:xfrm>
          <a:prstGeom prst="rect">
            <a:avLst/>
          </a:prstGeom>
          <a:noFill/>
          <a:ln>
            <a:noFill/>
          </a:ln>
        </p:spPr>
      </p:pic>
      <p:pic>
        <p:nvPicPr>
          <p:cNvPr id="221" name="Google Shape;221;p33"/>
          <p:cNvPicPr preferRelativeResize="0"/>
          <p:nvPr/>
        </p:nvPicPr>
        <p:blipFill>
          <a:blip r:embed="rId5">
            <a:alphaModFix/>
          </a:blip>
          <a:stretch>
            <a:fillRect/>
          </a:stretch>
        </p:blipFill>
        <p:spPr>
          <a:xfrm>
            <a:off x="311700" y="3074120"/>
            <a:ext cx="4367452" cy="1494905"/>
          </a:xfrm>
          <a:prstGeom prst="rect">
            <a:avLst/>
          </a:prstGeom>
          <a:noFill/>
          <a:ln>
            <a:noFill/>
          </a:ln>
        </p:spPr>
      </p:pic>
      <p:pic>
        <p:nvPicPr>
          <p:cNvPr id="222" name="Google Shape;222;p33"/>
          <p:cNvPicPr preferRelativeResize="0"/>
          <p:nvPr/>
        </p:nvPicPr>
        <p:blipFill>
          <a:blip r:embed="rId6">
            <a:alphaModFix/>
          </a:blip>
          <a:stretch>
            <a:fillRect/>
          </a:stretch>
        </p:blipFill>
        <p:spPr>
          <a:xfrm>
            <a:off x="4784725" y="3074125"/>
            <a:ext cx="4047570" cy="1399250"/>
          </a:xfrm>
          <a:prstGeom prst="rect">
            <a:avLst/>
          </a:prstGeom>
          <a:noFill/>
          <a:ln>
            <a:noFill/>
          </a:ln>
        </p:spPr>
      </p:pic>
      <p:sp>
        <p:nvSpPr>
          <p:cNvPr id="223" name="Google Shape;223;p33"/>
          <p:cNvSpPr txBox="1"/>
          <p:nvPr/>
        </p:nvSpPr>
        <p:spPr>
          <a:xfrm>
            <a:off x="823200" y="2748325"/>
            <a:ext cx="37488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Open Sans"/>
                <a:ea typeface="Open Sans"/>
                <a:cs typeface="Open Sans"/>
                <a:sym typeface="Open Sans"/>
              </a:rPr>
              <a:t>Fig1 - CPU and RAM utilization with 1 executor and 1 core</a:t>
            </a:r>
            <a:endParaRPr sz="1800">
              <a:solidFill>
                <a:schemeClr val="dk2"/>
              </a:solidFill>
              <a:latin typeface="Open Sans"/>
              <a:ea typeface="Open Sans"/>
              <a:cs typeface="Open Sans"/>
              <a:sym typeface="Open Sans"/>
            </a:endParaRPr>
          </a:p>
        </p:txBody>
      </p:sp>
      <p:sp>
        <p:nvSpPr>
          <p:cNvPr id="224" name="Google Shape;224;p33"/>
          <p:cNvSpPr txBox="1"/>
          <p:nvPr/>
        </p:nvSpPr>
        <p:spPr>
          <a:xfrm>
            <a:off x="4926888" y="2700500"/>
            <a:ext cx="3905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Open Sans"/>
                <a:ea typeface="Open Sans"/>
                <a:cs typeface="Open Sans"/>
                <a:sym typeface="Open Sans"/>
              </a:rPr>
              <a:t>Fig2 -  CPU and RAM utilization with 1 executor and 2 cores</a:t>
            </a:r>
            <a:endParaRPr sz="1000">
              <a:solidFill>
                <a:schemeClr val="dk2"/>
              </a:solidFill>
              <a:latin typeface="Open Sans"/>
              <a:ea typeface="Open Sans"/>
              <a:cs typeface="Open Sans"/>
              <a:sym typeface="Open Sans"/>
            </a:endParaRPr>
          </a:p>
        </p:txBody>
      </p:sp>
      <p:sp>
        <p:nvSpPr>
          <p:cNvPr id="225" name="Google Shape;225;p33"/>
          <p:cNvSpPr txBox="1"/>
          <p:nvPr/>
        </p:nvSpPr>
        <p:spPr>
          <a:xfrm>
            <a:off x="418850" y="4569025"/>
            <a:ext cx="4260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Open Sans"/>
                <a:ea typeface="Open Sans"/>
                <a:cs typeface="Open Sans"/>
                <a:sym typeface="Open Sans"/>
              </a:rPr>
              <a:t>Fig3 -  CPU and RAM utilization with 1 executor and 3 cores</a:t>
            </a:r>
            <a:endParaRPr sz="1000">
              <a:solidFill>
                <a:schemeClr val="dk2"/>
              </a:solidFill>
              <a:latin typeface="Open Sans"/>
              <a:ea typeface="Open Sans"/>
              <a:cs typeface="Open Sans"/>
              <a:sym typeface="Open Sans"/>
            </a:endParaRPr>
          </a:p>
        </p:txBody>
      </p:sp>
      <p:sp>
        <p:nvSpPr>
          <p:cNvPr id="226" name="Google Shape;226;p33"/>
          <p:cNvSpPr txBox="1"/>
          <p:nvPr/>
        </p:nvSpPr>
        <p:spPr>
          <a:xfrm>
            <a:off x="4869675" y="4587275"/>
            <a:ext cx="4119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Open Sans"/>
                <a:ea typeface="Open Sans"/>
                <a:cs typeface="Open Sans"/>
                <a:sym typeface="Open Sans"/>
              </a:rPr>
              <a:t>Fig4 -  CPU and RAM utilization with 1 executor and 4 cores</a:t>
            </a:r>
            <a:endParaRPr sz="1000">
              <a:solidFill>
                <a:schemeClr val="dk2"/>
              </a:solidFill>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4"/>
          <p:cNvSpPr txBox="1"/>
          <p:nvPr>
            <p:ph type="title"/>
          </p:nvPr>
        </p:nvSpPr>
        <p:spPr>
          <a:xfrm>
            <a:off x="3996900" y="558925"/>
            <a:ext cx="1150200" cy="707400"/>
          </a:xfrm>
          <a:prstGeom prst="rect">
            <a:avLst/>
          </a:prstGeom>
          <a:ln cap="flat" cmpd="sng" w="19050">
            <a:solidFill>
              <a:schemeClr val="lt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3040"/>
              <a:t>Goals</a:t>
            </a:r>
            <a:endParaRPr sz="3040"/>
          </a:p>
        </p:txBody>
      </p:sp>
      <p:sp>
        <p:nvSpPr>
          <p:cNvPr id="232" name="Google Shape;232;p3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fontScale="55000" lnSpcReduction="20000"/>
          </a:bodyPr>
          <a:lstStyle/>
          <a:p>
            <a:pPr indent="0" lvl="0" marL="0" rtl="0" algn="l">
              <a:spcBef>
                <a:spcPts val="0"/>
              </a:spcBef>
              <a:spcAft>
                <a:spcPts val="0"/>
              </a:spcAft>
              <a:buNone/>
            </a:pPr>
            <a:r>
              <a:t/>
            </a:r>
            <a:endParaRPr/>
          </a:p>
          <a:p>
            <a:pPr indent="-298450" lvl="0" marL="457200" rtl="0" algn="l">
              <a:lnSpc>
                <a:spcPct val="150000"/>
              </a:lnSpc>
              <a:spcBef>
                <a:spcPts val="1200"/>
              </a:spcBef>
              <a:spcAft>
                <a:spcPts val="0"/>
              </a:spcAft>
              <a:buSzPct val="100000"/>
              <a:buFont typeface="Roboto"/>
              <a:buChar char="●"/>
            </a:pPr>
            <a:r>
              <a:rPr lang="en" sz="2000">
                <a:latin typeface="Roboto"/>
                <a:ea typeface="Roboto"/>
                <a:cs typeface="Roboto"/>
                <a:sym typeface="Roboto"/>
              </a:rPr>
              <a:t>E</a:t>
            </a:r>
            <a:r>
              <a:rPr lang="en" sz="2000">
                <a:latin typeface="Roboto"/>
                <a:ea typeface="Roboto"/>
                <a:cs typeface="Roboto"/>
                <a:sym typeface="Roboto"/>
              </a:rPr>
              <a:t>xplore PySpark ML and machine learning algorithms ✅</a:t>
            </a:r>
            <a:endParaRPr sz="2000">
              <a:latin typeface="Roboto"/>
              <a:ea typeface="Roboto"/>
              <a:cs typeface="Roboto"/>
              <a:sym typeface="Roboto"/>
            </a:endParaRPr>
          </a:p>
          <a:p>
            <a:pPr indent="-298450" lvl="1" marL="914400" rtl="0" algn="l">
              <a:lnSpc>
                <a:spcPct val="150000"/>
              </a:lnSpc>
              <a:spcBef>
                <a:spcPts val="0"/>
              </a:spcBef>
              <a:spcAft>
                <a:spcPts val="0"/>
              </a:spcAft>
              <a:buSzPct val="100000"/>
              <a:buFont typeface="Roboto"/>
              <a:buChar char="○"/>
            </a:pPr>
            <a:r>
              <a:rPr lang="en" sz="2000">
                <a:latin typeface="Roboto"/>
                <a:ea typeface="Roboto"/>
                <a:cs typeface="Roboto"/>
                <a:sym typeface="Roboto"/>
              </a:rPr>
              <a:t>We implemented Naive Bayes, SVM and Logistic Regression</a:t>
            </a:r>
            <a:endParaRPr sz="2000">
              <a:latin typeface="Roboto"/>
              <a:ea typeface="Roboto"/>
              <a:cs typeface="Roboto"/>
              <a:sym typeface="Roboto"/>
            </a:endParaRPr>
          </a:p>
          <a:p>
            <a:pPr indent="-298450" lvl="0" marL="457200" rtl="0" algn="l">
              <a:lnSpc>
                <a:spcPct val="150000"/>
              </a:lnSpc>
              <a:spcBef>
                <a:spcPts val="0"/>
              </a:spcBef>
              <a:spcAft>
                <a:spcPts val="0"/>
              </a:spcAft>
              <a:buSzPct val="100000"/>
              <a:buFont typeface="Roboto"/>
              <a:buChar char="●"/>
            </a:pPr>
            <a:r>
              <a:rPr lang="en" sz="2000">
                <a:latin typeface="Roboto"/>
                <a:ea typeface="Roboto"/>
                <a:cs typeface="Roboto"/>
                <a:sym typeface="Roboto"/>
              </a:rPr>
              <a:t>Measure key performance metrics ✅</a:t>
            </a:r>
            <a:endParaRPr sz="2000">
              <a:latin typeface="Roboto"/>
              <a:ea typeface="Roboto"/>
              <a:cs typeface="Roboto"/>
              <a:sym typeface="Roboto"/>
            </a:endParaRPr>
          </a:p>
          <a:p>
            <a:pPr indent="-298450" lvl="1" marL="914400" rtl="0" algn="l">
              <a:lnSpc>
                <a:spcPct val="150000"/>
              </a:lnSpc>
              <a:spcBef>
                <a:spcPts val="0"/>
              </a:spcBef>
              <a:spcAft>
                <a:spcPts val="0"/>
              </a:spcAft>
              <a:buSzPct val="100000"/>
              <a:buFont typeface="Roboto"/>
              <a:buChar char="○"/>
            </a:pPr>
            <a:r>
              <a:rPr lang="en" sz="2000">
                <a:latin typeface="Roboto"/>
                <a:ea typeface="Roboto"/>
                <a:cs typeface="Roboto"/>
                <a:sym typeface="Roboto"/>
              </a:rPr>
              <a:t>CPU Usage ✅: Plotted usage graph</a:t>
            </a:r>
            <a:endParaRPr sz="2000">
              <a:latin typeface="Roboto"/>
              <a:ea typeface="Roboto"/>
              <a:cs typeface="Roboto"/>
              <a:sym typeface="Roboto"/>
            </a:endParaRPr>
          </a:p>
          <a:p>
            <a:pPr indent="-298450" lvl="1" marL="914400" rtl="0" algn="l">
              <a:lnSpc>
                <a:spcPct val="150000"/>
              </a:lnSpc>
              <a:spcBef>
                <a:spcPts val="0"/>
              </a:spcBef>
              <a:spcAft>
                <a:spcPts val="0"/>
              </a:spcAft>
              <a:buSzPct val="100000"/>
              <a:buFont typeface="Roboto"/>
              <a:buChar char="○"/>
            </a:pPr>
            <a:r>
              <a:rPr lang="en" sz="2000">
                <a:latin typeface="Roboto"/>
                <a:ea typeface="Roboto"/>
                <a:cs typeface="Roboto"/>
                <a:sym typeface="Roboto"/>
              </a:rPr>
              <a:t>Latency ✅ : Measured latency for different no of cores and ML algorithms</a:t>
            </a:r>
            <a:endParaRPr sz="2000">
              <a:latin typeface="Roboto"/>
              <a:ea typeface="Roboto"/>
              <a:cs typeface="Roboto"/>
              <a:sym typeface="Roboto"/>
            </a:endParaRPr>
          </a:p>
          <a:p>
            <a:pPr indent="-298450" lvl="1" marL="914400" rtl="0" algn="l">
              <a:lnSpc>
                <a:spcPct val="150000"/>
              </a:lnSpc>
              <a:spcBef>
                <a:spcPts val="0"/>
              </a:spcBef>
              <a:spcAft>
                <a:spcPts val="0"/>
              </a:spcAft>
              <a:buSzPct val="100000"/>
              <a:buFont typeface="Roboto"/>
              <a:buChar char="○"/>
            </a:pPr>
            <a:r>
              <a:rPr lang="en" sz="2000">
                <a:latin typeface="Roboto"/>
                <a:ea typeface="Roboto"/>
                <a:cs typeface="Roboto"/>
                <a:sym typeface="Roboto"/>
              </a:rPr>
              <a:t>Memory ✅: Plotted usage graph</a:t>
            </a:r>
            <a:endParaRPr sz="2000">
              <a:latin typeface="Roboto"/>
              <a:ea typeface="Roboto"/>
              <a:cs typeface="Roboto"/>
              <a:sym typeface="Roboto"/>
            </a:endParaRPr>
          </a:p>
          <a:p>
            <a:pPr indent="-298450" lvl="1" marL="914400" rtl="0" algn="l">
              <a:lnSpc>
                <a:spcPct val="150000"/>
              </a:lnSpc>
              <a:spcBef>
                <a:spcPts val="0"/>
              </a:spcBef>
              <a:spcAft>
                <a:spcPts val="0"/>
              </a:spcAft>
              <a:buSzPct val="100000"/>
              <a:buFont typeface="Roboto"/>
              <a:buChar char="○"/>
            </a:pPr>
            <a:r>
              <a:rPr lang="en" sz="2000">
                <a:latin typeface="Roboto"/>
                <a:ea typeface="Roboto"/>
                <a:cs typeface="Roboto"/>
                <a:sym typeface="Roboto"/>
              </a:rPr>
              <a:t>Disk I/0 ❌ - psutil measures disk_io_counters using /proc/diskstats file and gives a cumulative io count and includes other processes as well. Hence we could not measure Disk IO instantaneously for only the spark process.</a:t>
            </a:r>
            <a:endParaRPr sz="2000">
              <a:latin typeface="Roboto"/>
              <a:ea typeface="Roboto"/>
              <a:cs typeface="Roboto"/>
              <a:sym typeface="Roboto"/>
            </a:endParaRPr>
          </a:p>
          <a:p>
            <a:pPr indent="-298450" lvl="0" marL="457200" rtl="0" algn="l">
              <a:lnSpc>
                <a:spcPct val="150000"/>
              </a:lnSpc>
              <a:spcBef>
                <a:spcPts val="0"/>
              </a:spcBef>
              <a:spcAft>
                <a:spcPts val="0"/>
              </a:spcAft>
              <a:buSzPct val="100000"/>
              <a:buFont typeface="Roboto"/>
              <a:buChar char="●"/>
            </a:pPr>
            <a:r>
              <a:rPr lang="en" sz="2000">
                <a:latin typeface="Roboto"/>
                <a:ea typeface="Roboto"/>
                <a:cs typeface="Roboto"/>
                <a:sym typeface="Roboto"/>
              </a:rPr>
              <a:t>Experiment with different different system configurations ✅</a:t>
            </a:r>
            <a:endParaRPr sz="2000">
              <a:latin typeface="Roboto"/>
              <a:ea typeface="Roboto"/>
              <a:cs typeface="Roboto"/>
              <a:sym typeface="Roboto"/>
            </a:endParaRPr>
          </a:p>
          <a:p>
            <a:pPr indent="-298450" lvl="1" marL="914400" rtl="0" algn="l">
              <a:lnSpc>
                <a:spcPct val="150000"/>
              </a:lnSpc>
              <a:spcBef>
                <a:spcPts val="0"/>
              </a:spcBef>
              <a:spcAft>
                <a:spcPts val="0"/>
              </a:spcAft>
              <a:buSzPct val="100000"/>
              <a:buChar char="○"/>
            </a:pPr>
            <a:r>
              <a:rPr lang="en" sz="2000">
                <a:latin typeface="Roboto"/>
                <a:ea typeface="Roboto"/>
                <a:cs typeface="Roboto"/>
                <a:sym typeface="Roboto"/>
              </a:rPr>
              <a:t>Explored </a:t>
            </a:r>
            <a:r>
              <a:rPr lang="en" sz="2000">
                <a:solidFill>
                  <a:srgbClr val="4A86E8"/>
                </a:solidFill>
                <a:latin typeface="Roboto"/>
                <a:ea typeface="Roboto"/>
                <a:cs typeface="Roboto"/>
                <a:sym typeface="Roboto"/>
              </a:rPr>
              <a:t> </a:t>
            </a:r>
            <a:r>
              <a:rPr lang="en" sz="2000">
                <a:latin typeface="Roboto"/>
                <a:ea typeface="Roboto"/>
                <a:cs typeface="Roboto"/>
                <a:sym typeface="Roboto"/>
              </a:rPr>
              <a:t>CPU architectures like Mac M1 Apple Silicon and Intel(R) Core(TM) i5-8265U</a:t>
            </a:r>
            <a:endParaRPr sz="2000">
              <a:latin typeface="Roboto"/>
              <a:ea typeface="Roboto"/>
              <a:cs typeface="Roboto"/>
              <a:sym typeface="Roboto"/>
            </a:endParaRPr>
          </a:p>
          <a:p>
            <a:pPr indent="-298450" lvl="1" marL="914400" rtl="0" algn="l">
              <a:lnSpc>
                <a:spcPct val="150000"/>
              </a:lnSpc>
              <a:spcBef>
                <a:spcPts val="0"/>
              </a:spcBef>
              <a:spcAft>
                <a:spcPts val="0"/>
              </a:spcAft>
              <a:buSzPct val="100000"/>
              <a:buFont typeface="Roboto"/>
              <a:buChar char="○"/>
            </a:pPr>
            <a:r>
              <a:rPr lang="en" sz="2000">
                <a:latin typeface="Roboto"/>
                <a:ea typeface="Roboto"/>
                <a:cs typeface="Roboto"/>
                <a:sym typeface="Roboto"/>
              </a:rPr>
              <a:t>Varied no of cores to observe the effect of parallelization</a:t>
            </a:r>
            <a:endParaRPr sz="2000">
              <a:latin typeface="Roboto"/>
              <a:ea typeface="Roboto"/>
              <a:cs typeface="Roboto"/>
              <a:sym typeface="Roboto"/>
            </a:endParaRPr>
          </a:p>
          <a:p>
            <a:pPr indent="0" lvl="0" marL="0" rtl="0" algn="l">
              <a:lnSpc>
                <a:spcPct val="115000"/>
              </a:lnSpc>
              <a:spcBef>
                <a:spcPts val="1200"/>
              </a:spcBef>
              <a:spcAft>
                <a:spcPts val="120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5"/>
          <p:cNvSpPr txBox="1"/>
          <p:nvPr>
            <p:ph type="ctrTitle"/>
          </p:nvPr>
        </p:nvSpPr>
        <p:spPr>
          <a:xfrm>
            <a:off x="3151825" y="1709100"/>
            <a:ext cx="2746800" cy="706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3659">
                <a:solidFill>
                  <a:srgbClr val="434343"/>
                </a:solidFill>
              </a:rPr>
              <a:t>Thank you!</a:t>
            </a:r>
            <a:endParaRPr sz="3659">
              <a:solidFill>
                <a:srgbClr val="434343"/>
              </a:solidFill>
            </a:endParaRPr>
          </a:p>
        </p:txBody>
      </p:sp>
      <p:sp>
        <p:nvSpPr>
          <p:cNvPr id="238" name="Google Shape;238;p35"/>
          <p:cNvSpPr txBox="1"/>
          <p:nvPr/>
        </p:nvSpPr>
        <p:spPr>
          <a:xfrm>
            <a:off x="1650300" y="3271225"/>
            <a:ext cx="5843400" cy="615600"/>
          </a:xfrm>
          <a:prstGeom prst="rect">
            <a:avLst/>
          </a:prstGeom>
          <a:noFill/>
          <a:ln cap="flat" cmpd="sng" w="3810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Team members: Charchit Saraswat, Debanjan Mondal, Niyati Sharma, Siddharth Jain</a:t>
            </a:r>
            <a:endParaRPr>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5"/>
          <p:cNvSpPr txBox="1"/>
          <p:nvPr>
            <p:ph idx="1" type="body"/>
          </p:nvPr>
        </p:nvSpPr>
        <p:spPr>
          <a:xfrm>
            <a:off x="721250" y="1061100"/>
            <a:ext cx="7284000" cy="3130800"/>
          </a:xfrm>
          <a:prstGeom prst="rect">
            <a:avLst/>
          </a:prstGeom>
          <a:ln cap="flat" cmpd="sng" w="38100">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457200" rtl="0" algn="l">
              <a:spcBef>
                <a:spcPts val="0"/>
              </a:spcBef>
              <a:spcAft>
                <a:spcPts val="0"/>
              </a:spcAft>
              <a:buNone/>
            </a:pPr>
            <a:r>
              <a:t/>
            </a:r>
            <a:endParaRPr sz="1400">
              <a:latin typeface="Roboto"/>
              <a:ea typeface="Roboto"/>
              <a:cs typeface="Roboto"/>
              <a:sym typeface="Roboto"/>
            </a:endParaRPr>
          </a:p>
          <a:p>
            <a:pPr indent="-317500" lvl="0" marL="457200" rtl="0" algn="l">
              <a:spcBef>
                <a:spcPts val="1200"/>
              </a:spcBef>
              <a:spcAft>
                <a:spcPts val="0"/>
              </a:spcAft>
              <a:buClr>
                <a:srgbClr val="212121"/>
              </a:buClr>
              <a:buSzPts val="1400"/>
              <a:buFont typeface="Roboto"/>
              <a:buChar char="●"/>
            </a:pPr>
            <a:r>
              <a:rPr lang="en" sz="1400">
                <a:solidFill>
                  <a:srgbClr val="212121"/>
                </a:solidFill>
                <a:latin typeface="Roboto"/>
                <a:ea typeface="Roboto"/>
                <a:cs typeface="Roboto"/>
                <a:sym typeface="Roboto"/>
              </a:rPr>
              <a:t>Platforms like Amazon, Yelp accumulate a substantial volume of customer reviews</a:t>
            </a:r>
            <a:endParaRPr sz="1400">
              <a:solidFill>
                <a:srgbClr val="212121"/>
              </a:solidFill>
              <a:latin typeface="Roboto"/>
              <a:ea typeface="Roboto"/>
              <a:cs typeface="Roboto"/>
              <a:sym typeface="Roboto"/>
            </a:endParaRPr>
          </a:p>
          <a:p>
            <a:pPr indent="-317500" lvl="0" marL="457200" rtl="0" algn="l">
              <a:spcBef>
                <a:spcPts val="0"/>
              </a:spcBef>
              <a:spcAft>
                <a:spcPts val="0"/>
              </a:spcAft>
              <a:buClr>
                <a:srgbClr val="212121"/>
              </a:buClr>
              <a:buSzPts val="1400"/>
              <a:buFont typeface="Roboto"/>
              <a:buChar char="●"/>
            </a:pPr>
            <a:r>
              <a:rPr lang="en" sz="1400">
                <a:solidFill>
                  <a:srgbClr val="212121"/>
                </a:solidFill>
                <a:latin typeface="Roboto"/>
                <a:ea typeface="Roboto"/>
                <a:cs typeface="Roboto"/>
                <a:sym typeface="Roboto"/>
              </a:rPr>
              <a:t>Manual review analysis is time-consuming, requires extensive labor, and susceptible to human biases</a:t>
            </a:r>
            <a:endParaRPr sz="1400">
              <a:solidFill>
                <a:srgbClr val="212121"/>
              </a:solidFill>
              <a:latin typeface="Roboto"/>
              <a:ea typeface="Roboto"/>
              <a:cs typeface="Roboto"/>
              <a:sym typeface="Roboto"/>
            </a:endParaRPr>
          </a:p>
          <a:p>
            <a:pPr indent="-317500" lvl="0" marL="457200" rtl="0" algn="l">
              <a:spcBef>
                <a:spcPts val="0"/>
              </a:spcBef>
              <a:spcAft>
                <a:spcPts val="0"/>
              </a:spcAft>
              <a:buClr>
                <a:srgbClr val="212121"/>
              </a:buClr>
              <a:buSzPts val="1400"/>
              <a:buFont typeface="Roboto"/>
              <a:buChar char="●"/>
            </a:pPr>
            <a:r>
              <a:rPr lang="en" sz="1400">
                <a:solidFill>
                  <a:srgbClr val="212121"/>
                </a:solidFill>
                <a:latin typeface="Roboto"/>
                <a:ea typeface="Roboto"/>
                <a:cs typeface="Roboto"/>
                <a:sym typeface="Roboto"/>
              </a:rPr>
              <a:t>Implementing automation is crucial for the effective handling and analysis of the extensive online feedback</a:t>
            </a:r>
            <a:endParaRPr sz="1400">
              <a:solidFill>
                <a:srgbClr val="212121"/>
              </a:solidFill>
              <a:latin typeface="Roboto"/>
              <a:ea typeface="Roboto"/>
              <a:cs typeface="Roboto"/>
              <a:sym typeface="Roboto"/>
            </a:endParaRPr>
          </a:p>
          <a:p>
            <a:pPr indent="-317500" lvl="0" marL="457200" rtl="0" algn="l">
              <a:spcBef>
                <a:spcPts val="0"/>
              </a:spcBef>
              <a:spcAft>
                <a:spcPts val="0"/>
              </a:spcAft>
              <a:buClr>
                <a:srgbClr val="212121"/>
              </a:buClr>
              <a:buSzPts val="1400"/>
              <a:buFont typeface="Roboto"/>
              <a:buChar char="●"/>
            </a:pPr>
            <a:r>
              <a:rPr lang="en" sz="1400">
                <a:solidFill>
                  <a:srgbClr val="212121"/>
                </a:solidFill>
                <a:latin typeface="Roboto"/>
                <a:ea typeface="Roboto"/>
                <a:cs typeface="Roboto"/>
                <a:sym typeface="Roboto"/>
              </a:rPr>
              <a:t>PySpark facilitates distributed computing, enabling the efficient processing of extensive datasets, fostering scalability in data operations</a:t>
            </a:r>
            <a:endParaRPr sz="1400">
              <a:solidFill>
                <a:srgbClr val="212121"/>
              </a:solidFill>
              <a:latin typeface="Roboto"/>
              <a:ea typeface="Roboto"/>
              <a:cs typeface="Roboto"/>
              <a:sym typeface="Roboto"/>
            </a:endParaRPr>
          </a:p>
          <a:p>
            <a:pPr indent="0" lvl="0" marL="457200" rtl="0" algn="l">
              <a:spcBef>
                <a:spcPts val="1200"/>
              </a:spcBef>
              <a:spcAft>
                <a:spcPts val="0"/>
              </a:spcAft>
              <a:buNone/>
            </a:pPr>
            <a:r>
              <a:t/>
            </a:r>
            <a:endParaRPr sz="1400">
              <a:solidFill>
                <a:srgbClr val="212121"/>
              </a:solidFill>
              <a:latin typeface="Roboto"/>
              <a:ea typeface="Roboto"/>
              <a:cs typeface="Roboto"/>
              <a:sym typeface="Roboto"/>
            </a:endParaRPr>
          </a:p>
          <a:p>
            <a:pPr indent="0" lvl="0" marL="457200" rtl="0" algn="l">
              <a:spcBef>
                <a:spcPts val="1200"/>
              </a:spcBef>
              <a:spcAft>
                <a:spcPts val="1200"/>
              </a:spcAft>
              <a:buNone/>
            </a:pPr>
            <a:r>
              <a:t/>
            </a:r>
            <a:endParaRPr sz="1500">
              <a:solidFill>
                <a:srgbClr val="212121"/>
              </a:solidFill>
              <a:highlight>
                <a:srgbClr val="F7F7F8"/>
              </a:highlight>
              <a:latin typeface="Roboto"/>
              <a:ea typeface="Roboto"/>
              <a:cs typeface="Roboto"/>
              <a:sym typeface="Roboto"/>
            </a:endParaRPr>
          </a:p>
        </p:txBody>
      </p:sp>
      <p:sp>
        <p:nvSpPr>
          <p:cNvPr id="80" name="Google Shape;80;p15"/>
          <p:cNvSpPr txBox="1"/>
          <p:nvPr>
            <p:ph type="title"/>
          </p:nvPr>
        </p:nvSpPr>
        <p:spPr>
          <a:xfrm>
            <a:off x="721250" y="353700"/>
            <a:ext cx="4890000" cy="707400"/>
          </a:xfrm>
          <a:prstGeom prst="rect">
            <a:avLst/>
          </a:prstGeom>
          <a:ln cap="flat" cmpd="sng" w="38100">
            <a:solidFill>
              <a:schemeClr val="accent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000"/>
              <a:t>Motivation </a:t>
            </a:r>
            <a:endParaRPr sz="3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ph type="title"/>
          </p:nvPr>
        </p:nvSpPr>
        <p:spPr>
          <a:xfrm>
            <a:off x="621625" y="445025"/>
            <a:ext cx="8210700" cy="707400"/>
          </a:xfrm>
          <a:prstGeom prst="rect">
            <a:avLst/>
          </a:prstGeom>
          <a:ln cap="flat" cmpd="sng" w="38100">
            <a:solidFill>
              <a:schemeClr val="accent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000"/>
              <a:t>Pipeline</a:t>
            </a:r>
            <a:endParaRPr sz="3000"/>
          </a:p>
        </p:txBody>
      </p:sp>
      <p:pic>
        <p:nvPicPr>
          <p:cNvPr id="86" name="Google Shape;86;p16"/>
          <p:cNvPicPr preferRelativeResize="0"/>
          <p:nvPr/>
        </p:nvPicPr>
        <p:blipFill>
          <a:blip r:embed="rId3">
            <a:alphaModFix/>
          </a:blip>
          <a:stretch>
            <a:fillRect/>
          </a:stretch>
        </p:blipFill>
        <p:spPr>
          <a:xfrm>
            <a:off x="621625" y="1234875"/>
            <a:ext cx="7078800" cy="39818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000"/>
              <a:t>Methodology - Data preprocessing</a:t>
            </a:r>
            <a:endParaRPr sz="3000"/>
          </a:p>
        </p:txBody>
      </p:sp>
      <p:sp>
        <p:nvSpPr>
          <p:cNvPr id="92" name="Google Shape;92;p17"/>
          <p:cNvSpPr txBox="1"/>
          <p:nvPr>
            <p:ph idx="1" type="body"/>
          </p:nvPr>
        </p:nvSpPr>
        <p:spPr>
          <a:xfrm>
            <a:off x="311700" y="1266325"/>
            <a:ext cx="8520600" cy="33027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t/>
            </a:r>
            <a:endParaRPr/>
          </a:p>
          <a:p>
            <a:pPr indent="-342900" lvl="0" marL="457200" rtl="0" algn="l">
              <a:spcBef>
                <a:spcPts val="1200"/>
              </a:spcBef>
              <a:spcAft>
                <a:spcPts val="0"/>
              </a:spcAft>
              <a:buSzPts val="1800"/>
              <a:buChar char="●"/>
            </a:pPr>
            <a:r>
              <a:rPr lang="en"/>
              <a:t>Create a dataframe from the reviews dataset</a:t>
            </a:r>
            <a:endParaRPr/>
          </a:p>
          <a:p>
            <a:pPr indent="-342900" lvl="0" marL="457200" rtl="0" algn="l">
              <a:spcBef>
                <a:spcPts val="0"/>
              </a:spcBef>
              <a:spcAft>
                <a:spcPts val="0"/>
              </a:spcAft>
              <a:buSzPts val="1800"/>
              <a:buChar char="●"/>
            </a:pPr>
            <a:r>
              <a:rPr lang="en"/>
              <a:t>Filter out the null values for </a:t>
            </a:r>
            <a:r>
              <a:rPr b="1" lang="en"/>
              <a:t>reviewText</a:t>
            </a:r>
            <a:r>
              <a:rPr lang="en"/>
              <a:t>, replace null values in summary column with empty string for the </a:t>
            </a:r>
            <a:r>
              <a:rPr b="1" lang="en"/>
              <a:t>summary</a:t>
            </a:r>
            <a:r>
              <a:rPr lang="en"/>
              <a:t> field</a:t>
            </a:r>
            <a:endParaRPr/>
          </a:p>
          <a:p>
            <a:pPr indent="-342900" lvl="0" marL="457200" rtl="0" algn="l">
              <a:spcBef>
                <a:spcPts val="0"/>
              </a:spcBef>
              <a:spcAft>
                <a:spcPts val="0"/>
              </a:spcAft>
              <a:buSzPts val="1800"/>
              <a:buChar char="●"/>
            </a:pPr>
            <a:r>
              <a:rPr lang="en"/>
              <a:t>Create a primary key </a:t>
            </a:r>
            <a:endParaRPr/>
          </a:p>
          <a:p>
            <a:pPr indent="-342900" lvl="0" marL="457200" rtl="0" algn="l">
              <a:spcBef>
                <a:spcPts val="0"/>
              </a:spcBef>
              <a:spcAft>
                <a:spcPts val="0"/>
              </a:spcAft>
              <a:buSzPts val="1800"/>
              <a:buChar char="●"/>
            </a:pPr>
            <a:r>
              <a:rPr lang="en"/>
              <a:t>Finally, the dataframe is split into training, validation, and test</a:t>
            </a:r>
            <a:endParaRPr/>
          </a:p>
          <a:p>
            <a:pPr indent="-342900" lvl="0" marL="457200" rtl="0" algn="l">
              <a:spcBef>
                <a:spcPts val="0"/>
              </a:spcBef>
              <a:spcAft>
                <a:spcPts val="0"/>
              </a:spcAft>
              <a:buSzPts val="1800"/>
              <a:buChar char="●"/>
            </a:pPr>
            <a:r>
              <a:rPr lang="en"/>
              <a:t>To measure performance, we ran PySpark on the main thread and spawned a parallel thread to run the monitoring code.</a:t>
            </a:r>
            <a:endParaRPr/>
          </a:p>
          <a:p>
            <a:pPr indent="-342900" lvl="0" marL="457200" rtl="0" algn="l">
              <a:spcBef>
                <a:spcPts val="0"/>
              </a:spcBef>
              <a:spcAft>
                <a:spcPts val="0"/>
              </a:spcAft>
              <a:buSzPts val="1800"/>
              <a:buChar char="●"/>
            </a:pPr>
            <a:r>
              <a:rPr lang="en"/>
              <a:t>To extract system data we used psutil and measured it at an interval of 1 sec</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8"/>
          <p:cNvSpPr txBox="1"/>
          <p:nvPr>
            <p:ph type="title"/>
          </p:nvPr>
        </p:nvSpPr>
        <p:spPr>
          <a:xfrm>
            <a:off x="2627400" y="434875"/>
            <a:ext cx="3889200" cy="707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SzPts val="990"/>
              <a:buNone/>
            </a:pPr>
            <a:r>
              <a:rPr lang="en" sz="3040"/>
              <a:t>Methodology - Algorithms</a:t>
            </a:r>
            <a:endParaRPr sz="3040"/>
          </a:p>
        </p:txBody>
      </p:sp>
      <p:sp>
        <p:nvSpPr>
          <p:cNvPr id="98" name="Google Shape;98;p18"/>
          <p:cNvSpPr txBox="1"/>
          <p:nvPr>
            <p:ph idx="1" type="body"/>
          </p:nvPr>
        </p:nvSpPr>
        <p:spPr>
          <a:xfrm>
            <a:off x="0" y="1266325"/>
            <a:ext cx="3095100" cy="3554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1400">
                <a:solidFill>
                  <a:schemeClr val="accent5"/>
                </a:solidFill>
                <a:latin typeface="Roboto"/>
                <a:ea typeface="Roboto"/>
                <a:cs typeface="Roboto"/>
                <a:sym typeface="Roboto"/>
              </a:rPr>
              <a:t>Naive Bayes</a:t>
            </a:r>
            <a:endParaRPr b="1" sz="1400">
              <a:solidFill>
                <a:schemeClr val="accent5"/>
              </a:solidFill>
              <a:latin typeface="Roboto"/>
              <a:ea typeface="Roboto"/>
              <a:cs typeface="Roboto"/>
              <a:sym typeface="Roboto"/>
            </a:endParaRPr>
          </a:p>
          <a:p>
            <a:pPr indent="-317500" lvl="0" marL="457200" rtl="0" algn="l">
              <a:spcBef>
                <a:spcPts val="1200"/>
              </a:spcBef>
              <a:spcAft>
                <a:spcPts val="0"/>
              </a:spcAft>
              <a:buSzPts val="1400"/>
              <a:buFont typeface="Roboto"/>
              <a:buChar char="●"/>
            </a:pPr>
            <a:r>
              <a:rPr lang="en" sz="1400">
                <a:latin typeface="Roboto"/>
                <a:ea typeface="Roboto"/>
                <a:cs typeface="Roboto"/>
                <a:sym typeface="Roboto"/>
              </a:rPr>
              <a:t>A</a:t>
            </a:r>
            <a:r>
              <a:rPr lang="en" sz="1400">
                <a:latin typeface="Roboto"/>
                <a:ea typeface="Roboto"/>
                <a:cs typeface="Roboto"/>
                <a:sym typeface="Roboto"/>
              </a:rPr>
              <a:t> probabilistic classification algorithm based on </a:t>
            </a:r>
            <a:r>
              <a:rPr lang="en" sz="1400">
                <a:latin typeface="Roboto"/>
                <a:ea typeface="Roboto"/>
                <a:cs typeface="Roboto"/>
                <a:sym typeface="Roboto"/>
              </a:rPr>
              <a:t>Bayes’</a:t>
            </a:r>
            <a:r>
              <a:rPr lang="en" sz="1400">
                <a:latin typeface="Roboto"/>
                <a:ea typeface="Roboto"/>
                <a:cs typeface="Roboto"/>
                <a:sym typeface="Roboto"/>
              </a:rPr>
              <a:t> theorem</a:t>
            </a:r>
            <a:endParaRPr sz="1400">
              <a:latin typeface="Roboto"/>
              <a:ea typeface="Roboto"/>
              <a:cs typeface="Roboto"/>
              <a:sym typeface="Roboto"/>
            </a:endParaRPr>
          </a:p>
          <a:p>
            <a:pPr indent="-317500" lvl="0" marL="457200" rtl="0" algn="l">
              <a:spcBef>
                <a:spcPts val="0"/>
              </a:spcBef>
              <a:spcAft>
                <a:spcPts val="0"/>
              </a:spcAft>
              <a:buSzPts val="1400"/>
              <a:buFont typeface="Roboto"/>
              <a:buChar char="●"/>
            </a:pPr>
            <a:r>
              <a:rPr lang="en" sz="1400">
                <a:latin typeface="Roboto"/>
                <a:ea typeface="Roboto"/>
                <a:cs typeface="Roboto"/>
                <a:sym typeface="Roboto"/>
              </a:rPr>
              <a:t>Assumes strong </a:t>
            </a:r>
            <a:r>
              <a:rPr lang="en" sz="1400">
                <a:latin typeface="Roboto"/>
                <a:ea typeface="Roboto"/>
                <a:cs typeface="Roboto"/>
                <a:sym typeface="Roboto"/>
              </a:rPr>
              <a:t>independence</a:t>
            </a:r>
            <a:r>
              <a:rPr lang="en" sz="1400">
                <a:latin typeface="Roboto"/>
                <a:ea typeface="Roboto"/>
                <a:cs typeface="Roboto"/>
                <a:sym typeface="Roboto"/>
              </a:rPr>
              <a:t> between the features</a:t>
            </a:r>
            <a:endParaRPr sz="1400">
              <a:latin typeface="Roboto"/>
              <a:ea typeface="Roboto"/>
              <a:cs typeface="Roboto"/>
              <a:sym typeface="Roboto"/>
            </a:endParaRPr>
          </a:p>
        </p:txBody>
      </p:sp>
      <p:sp>
        <p:nvSpPr>
          <p:cNvPr id="99" name="Google Shape;99;p18"/>
          <p:cNvSpPr txBox="1"/>
          <p:nvPr>
            <p:ph idx="1" type="body"/>
          </p:nvPr>
        </p:nvSpPr>
        <p:spPr>
          <a:xfrm>
            <a:off x="3198000" y="1266325"/>
            <a:ext cx="3095100" cy="3554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400">
                <a:solidFill>
                  <a:schemeClr val="accent5"/>
                </a:solidFill>
                <a:latin typeface="Roboto"/>
                <a:ea typeface="Roboto"/>
                <a:cs typeface="Roboto"/>
                <a:sym typeface="Roboto"/>
              </a:rPr>
              <a:t>Support Vector Machine (SVMs)</a:t>
            </a:r>
            <a:endParaRPr b="1" sz="1400">
              <a:solidFill>
                <a:schemeClr val="accent5"/>
              </a:solidFill>
              <a:latin typeface="Roboto"/>
              <a:ea typeface="Roboto"/>
              <a:cs typeface="Roboto"/>
              <a:sym typeface="Roboto"/>
            </a:endParaRPr>
          </a:p>
          <a:p>
            <a:pPr indent="-317500" lvl="0" marL="457200" rtl="0" algn="l">
              <a:spcBef>
                <a:spcPts val="1200"/>
              </a:spcBef>
              <a:spcAft>
                <a:spcPts val="0"/>
              </a:spcAft>
              <a:buSzPts val="1400"/>
              <a:buFont typeface="Roboto"/>
              <a:buChar char="●"/>
            </a:pPr>
            <a:r>
              <a:rPr lang="en" sz="1400">
                <a:latin typeface="Roboto"/>
                <a:ea typeface="Roboto"/>
                <a:cs typeface="Roboto"/>
                <a:sym typeface="Roboto"/>
              </a:rPr>
              <a:t>A</a:t>
            </a:r>
            <a:r>
              <a:rPr lang="en" sz="1400">
                <a:latin typeface="Roboto"/>
                <a:ea typeface="Roboto"/>
                <a:cs typeface="Roboto"/>
                <a:sym typeface="Roboto"/>
              </a:rPr>
              <a:t>n algorithm for classification tasks that finds an optimal hyperplane to maximize the margin between classes.</a:t>
            </a:r>
            <a:endParaRPr sz="1400">
              <a:latin typeface="Roboto"/>
              <a:ea typeface="Roboto"/>
              <a:cs typeface="Roboto"/>
              <a:sym typeface="Roboto"/>
            </a:endParaRPr>
          </a:p>
          <a:p>
            <a:pPr indent="0" lvl="0" marL="0" rtl="0" algn="l">
              <a:spcBef>
                <a:spcPts val="1200"/>
              </a:spcBef>
              <a:spcAft>
                <a:spcPts val="1200"/>
              </a:spcAft>
              <a:buNone/>
            </a:pPr>
            <a:r>
              <a:t/>
            </a:r>
            <a:endParaRPr sz="1400">
              <a:latin typeface="Roboto"/>
              <a:ea typeface="Roboto"/>
              <a:cs typeface="Roboto"/>
              <a:sym typeface="Roboto"/>
            </a:endParaRPr>
          </a:p>
        </p:txBody>
      </p:sp>
      <p:sp>
        <p:nvSpPr>
          <p:cNvPr id="100" name="Google Shape;100;p18"/>
          <p:cNvSpPr txBox="1"/>
          <p:nvPr>
            <p:ph idx="1" type="body"/>
          </p:nvPr>
        </p:nvSpPr>
        <p:spPr>
          <a:xfrm>
            <a:off x="6179400" y="1266325"/>
            <a:ext cx="2901300" cy="3554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1400">
                <a:solidFill>
                  <a:schemeClr val="accent5"/>
                </a:solidFill>
                <a:highlight>
                  <a:schemeClr val="lt1"/>
                </a:highlight>
                <a:latin typeface="Roboto"/>
                <a:ea typeface="Roboto"/>
                <a:cs typeface="Roboto"/>
                <a:sym typeface="Roboto"/>
              </a:rPr>
              <a:t>Logistic Regression</a:t>
            </a:r>
            <a:endParaRPr b="1" sz="1400">
              <a:solidFill>
                <a:schemeClr val="accent5"/>
              </a:solidFill>
              <a:highlight>
                <a:schemeClr val="lt1"/>
              </a:highlight>
              <a:latin typeface="Roboto"/>
              <a:ea typeface="Roboto"/>
              <a:cs typeface="Roboto"/>
              <a:sym typeface="Roboto"/>
            </a:endParaRPr>
          </a:p>
          <a:p>
            <a:pPr indent="-317500" lvl="0" marL="457200" rtl="0" algn="l">
              <a:spcBef>
                <a:spcPts val="1200"/>
              </a:spcBef>
              <a:spcAft>
                <a:spcPts val="0"/>
              </a:spcAft>
              <a:buSzPts val="1400"/>
              <a:buFont typeface="Roboto"/>
              <a:buChar char="●"/>
            </a:pPr>
            <a:r>
              <a:rPr lang="en" sz="1400">
                <a:latin typeface="Roboto"/>
                <a:ea typeface="Roboto"/>
                <a:cs typeface="Roboto"/>
                <a:sym typeface="Roboto"/>
              </a:rPr>
              <a:t>A classification algorithm that predicts the probability of categorical outcomes using a logistic function.</a:t>
            </a:r>
            <a:endParaRPr sz="1400">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9"/>
          <p:cNvSpPr txBox="1"/>
          <p:nvPr>
            <p:ph type="title"/>
          </p:nvPr>
        </p:nvSpPr>
        <p:spPr>
          <a:xfrm>
            <a:off x="355950" y="154875"/>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3000"/>
              <a:t>Code Snippets - Data Processing</a:t>
            </a:r>
            <a:endParaRPr sz="3000"/>
          </a:p>
          <a:p>
            <a:pPr indent="0" lvl="0" marL="0" rtl="0" algn="l">
              <a:spcBef>
                <a:spcPts val="0"/>
              </a:spcBef>
              <a:spcAft>
                <a:spcPts val="0"/>
              </a:spcAft>
              <a:buSzPts val="990"/>
              <a:buNone/>
            </a:pPr>
            <a:r>
              <a:t/>
            </a:r>
            <a:endParaRPr sz="3000"/>
          </a:p>
        </p:txBody>
      </p:sp>
      <p:pic>
        <p:nvPicPr>
          <p:cNvPr id="106" name="Google Shape;106;p19"/>
          <p:cNvPicPr preferRelativeResize="0"/>
          <p:nvPr/>
        </p:nvPicPr>
        <p:blipFill>
          <a:blip r:embed="rId3">
            <a:alphaModFix/>
          </a:blip>
          <a:stretch>
            <a:fillRect/>
          </a:stretch>
        </p:blipFill>
        <p:spPr>
          <a:xfrm>
            <a:off x="161425" y="765725"/>
            <a:ext cx="6191252" cy="3556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0"/>
          <p:cNvSpPr txBox="1"/>
          <p:nvPr>
            <p:ph type="title"/>
          </p:nvPr>
        </p:nvSpPr>
        <p:spPr>
          <a:xfrm>
            <a:off x="355950" y="154875"/>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3000"/>
              <a:t>Code Snippets - Training and Evauation</a:t>
            </a:r>
            <a:endParaRPr sz="3000"/>
          </a:p>
          <a:p>
            <a:pPr indent="0" lvl="0" marL="0" rtl="0" algn="l">
              <a:spcBef>
                <a:spcPts val="0"/>
              </a:spcBef>
              <a:spcAft>
                <a:spcPts val="0"/>
              </a:spcAft>
              <a:buSzPts val="990"/>
              <a:buNone/>
            </a:pPr>
            <a:r>
              <a:t/>
            </a:r>
            <a:endParaRPr sz="3000"/>
          </a:p>
        </p:txBody>
      </p:sp>
      <p:pic>
        <p:nvPicPr>
          <p:cNvPr id="112" name="Google Shape;112;p20"/>
          <p:cNvPicPr preferRelativeResize="0"/>
          <p:nvPr/>
        </p:nvPicPr>
        <p:blipFill>
          <a:blip r:embed="rId3">
            <a:alphaModFix/>
          </a:blip>
          <a:stretch>
            <a:fillRect/>
          </a:stretch>
        </p:blipFill>
        <p:spPr>
          <a:xfrm>
            <a:off x="161425" y="965525"/>
            <a:ext cx="6525127" cy="37989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1"/>
          <p:cNvSpPr txBox="1"/>
          <p:nvPr>
            <p:ph type="title"/>
          </p:nvPr>
        </p:nvSpPr>
        <p:spPr>
          <a:xfrm>
            <a:off x="355950" y="154875"/>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3000"/>
              <a:t>Code Snippets - Monitoring</a:t>
            </a:r>
            <a:endParaRPr sz="3000"/>
          </a:p>
          <a:p>
            <a:pPr indent="0" lvl="0" marL="0" rtl="0" algn="l">
              <a:spcBef>
                <a:spcPts val="0"/>
              </a:spcBef>
              <a:spcAft>
                <a:spcPts val="0"/>
              </a:spcAft>
              <a:buSzPts val="990"/>
              <a:buNone/>
            </a:pPr>
            <a:r>
              <a:t/>
            </a:r>
            <a:endParaRPr sz="3000"/>
          </a:p>
        </p:txBody>
      </p:sp>
      <p:pic>
        <p:nvPicPr>
          <p:cNvPr id="118" name="Google Shape;118;p21"/>
          <p:cNvPicPr preferRelativeResize="0"/>
          <p:nvPr/>
        </p:nvPicPr>
        <p:blipFill>
          <a:blip r:embed="rId3">
            <a:alphaModFix/>
          </a:blip>
          <a:stretch>
            <a:fillRect/>
          </a:stretch>
        </p:blipFill>
        <p:spPr>
          <a:xfrm>
            <a:off x="152400" y="862275"/>
            <a:ext cx="4341400" cy="4128824"/>
          </a:xfrm>
          <a:prstGeom prst="rect">
            <a:avLst/>
          </a:prstGeom>
          <a:noFill/>
          <a:ln>
            <a:noFill/>
          </a:ln>
        </p:spPr>
      </p:pic>
      <p:pic>
        <p:nvPicPr>
          <p:cNvPr id="119" name="Google Shape;119;p21"/>
          <p:cNvPicPr preferRelativeResize="0"/>
          <p:nvPr/>
        </p:nvPicPr>
        <p:blipFill>
          <a:blip r:embed="rId4">
            <a:alphaModFix/>
          </a:blip>
          <a:stretch>
            <a:fillRect/>
          </a:stretch>
        </p:blipFill>
        <p:spPr>
          <a:xfrm>
            <a:off x="4954000" y="1231250"/>
            <a:ext cx="4028574" cy="32806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